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Garamond"/>
      <p:regular r:id="rId37"/>
      <p:bold r:id="rId38"/>
      <p:italic r:id="rId39"/>
      <p:boldItalic r:id="rId40"/>
    </p:embeddedFont>
    <p:embeddedFont>
      <p:font typeface="Kaushan Script"/>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828B76-A9B6-46AA-85FE-E3D509B93A36}">
  <a:tblStyle styleId="{83828B76-A9B6-46AA-85FE-E3D509B93A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aramond-boldItalic.fntdata"/><Relationship Id="rId20" Type="http://schemas.openxmlformats.org/officeDocument/2006/relationships/slide" Target="slides/slide14.xml"/><Relationship Id="rId41" Type="http://schemas.openxmlformats.org/officeDocument/2006/relationships/font" Target="fonts/KaushanScript-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aramond-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aramond-italic.fntdata"/><Relationship Id="rId16" Type="http://schemas.openxmlformats.org/officeDocument/2006/relationships/slide" Target="slides/slide10.xml"/><Relationship Id="rId38" Type="http://schemas.openxmlformats.org/officeDocument/2006/relationships/font" Target="fonts/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9dcb3fca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9dcb3fca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996da2261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996da2261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96da2261c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96da2261c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dcb3fcaa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dcb3fcaa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9dcb3fcaa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9dcb3fcaa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9dcb3fcaa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9dcb3fcaa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9dcb3fcaa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9dcb3fcaa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e4efd562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e4efd562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9dcb3fcaa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9dcb3fcaa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96da2261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996da2261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93bd11bb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993bd11bb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996da2261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996da2261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fc327fd5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7fc327fd5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96da2261c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996da2261c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dcb3fca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9dcb3fca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9dcb3fca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9dcb3fca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9dcb3fcaa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9dcb3fca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996da2261c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996da2261c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9dcb3fca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9dcb3fca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9dcb3fca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9dcb3fca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9c67b0e6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9c67b0e6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996da2261c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996da2261c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c67b0e6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c67b0e6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996da2261c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996da2261c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7fc327fd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7fc327fd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996da2261c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996da2261c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996da2261c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996da2261c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96da2261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96da2261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996da2261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996da2261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40.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809526" y="-730075"/>
            <a:ext cx="5873577" cy="5873577"/>
          </a:xfrm>
          <a:prstGeom prst="rect">
            <a:avLst/>
          </a:prstGeom>
          <a:noFill/>
          <a:ln>
            <a:noFill/>
          </a:ln>
        </p:spPr>
      </p:pic>
      <p:sp>
        <p:nvSpPr>
          <p:cNvPr id="55" name="Google Shape;55;p13"/>
          <p:cNvSpPr txBox="1"/>
          <p:nvPr>
            <p:ph idx="1" type="subTitle"/>
          </p:nvPr>
        </p:nvSpPr>
        <p:spPr>
          <a:xfrm>
            <a:off x="0" y="2834125"/>
            <a:ext cx="9144000" cy="792600"/>
          </a:xfrm>
          <a:prstGeom prst="rect">
            <a:avLst/>
          </a:prstGeom>
          <a:solidFill>
            <a:srgbClr val="A5DAFF"/>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rgbClr val="0D1117"/>
                </a:solidFill>
                <a:latin typeface="Garamond"/>
                <a:ea typeface="Garamond"/>
                <a:cs typeface="Garamond"/>
                <a:sym typeface="Garamond"/>
              </a:rPr>
              <a:t>A Full Stack Ecommerce Website</a:t>
            </a:r>
            <a:endParaRPr>
              <a:solidFill>
                <a:srgbClr val="0D1117"/>
              </a:solidFill>
              <a:latin typeface="Garamond"/>
              <a:ea typeface="Garamond"/>
              <a:cs typeface="Garamond"/>
              <a:sym typeface="Garamond"/>
            </a:endParaRPr>
          </a:p>
          <a:p>
            <a:pPr indent="0" lvl="0" marL="0" rtl="0" algn="ctr">
              <a:spcBef>
                <a:spcPts val="0"/>
              </a:spcBef>
              <a:spcAft>
                <a:spcPts val="0"/>
              </a:spcAft>
              <a:buNone/>
            </a:pPr>
            <a:r>
              <a:rPr lang="en">
                <a:solidFill>
                  <a:srgbClr val="0D1117"/>
                </a:solidFill>
                <a:latin typeface="Garamond"/>
                <a:ea typeface="Garamond"/>
                <a:cs typeface="Garamond"/>
                <a:sym typeface="Garamond"/>
              </a:rPr>
              <a:t>by Calvin Teater &amp; Je’Shon Edwards</a:t>
            </a:r>
            <a:endParaRPr>
              <a:solidFill>
                <a:srgbClr val="0D1117"/>
              </a:solidFill>
              <a:latin typeface="Garamond"/>
              <a:ea typeface="Garamond"/>
              <a:cs typeface="Garamond"/>
              <a:sym typeface="Garamond"/>
            </a:endParaRPr>
          </a:p>
        </p:txBody>
      </p:sp>
    </p:spTree>
  </p:cSld>
  <p:clrMapOvr>
    <a:masterClrMapping/>
  </p:clrMapOvr>
  <mc:AlternateContent>
    <mc:Choice Requires="p14">
      <p:transition spd="slow" p14:dur="2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2"/>
          <p:cNvPicPr preferRelativeResize="0"/>
          <p:nvPr/>
        </p:nvPicPr>
        <p:blipFill>
          <a:blip r:embed="rId3">
            <a:alphaModFix/>
          </a:blip>
          <a:stretch>
            <a:fillRect/>
          </a:stretch>
        </p:blipFill>
        <p:spPr>
          <a:xfrm>
            <a:off x="599938" y="0"/>
            <a:ext cx="7944125" cy="5143501"/>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nvSpPr>
        <p:spPr>
          <a:xfrm>
            <a:off x="0" y="516600"/>
            <a:ext cx="9144000" cy="4828500"/>
          </a:xfrm>
          <a:prstGeom prst="rect">
            <a:avLst/>
          </a:prstGeom>
          <a:solidFill>
            <a:srgbClr val="B7B7B7"/>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Design &amp; Planning Tools:</a:t>
            </a:r>
            <a:r>
              <a:rPr b="1" lang="en">
                <a:solidFill>
                  <a:srgbClr val="1C4587"/>
                </a:solidFill>
                <a:latin typeface="Garamond"/>
                <a:ea typeface="Garamond"/>
                <a:cs typeface="Garamond"/>
                <a:sym typeface="Garamond"/>
              </a:rPr>
              <a:t> </a:t>
            </a:r>
            <a:r>
              <a:rPr b="1" lang="en">
                <a:solidFill>
                  <a:schemeClr val="dk1"/>
                </a:solidFill>
                <a:latin typeface="Garamond"/>
                <a:ea typeface="Garamond"/>
                <a:cs typeface="Garamond"/>
                <a:sym typeface="Garamond"/>
              </a:rPr>
              <a:t>Figma, Project Manager</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IDE:</a:t>
            </a:r>
            <a:r>
              <a:rPr b="1" lang="en">
                <a:solidFill>
                  <a:schemeClr val="dk1"/>
                </a:solidFill>
                <a:latin typeface="Garamond"/>
                <a:ea typeface="Garamond"/>
                <a:cs typeface="Garamond"/>
                <a:sym typeface="Garamond"/>
              </a:rPr>
              <a:t> Visual Studio Code</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Frontend:</a:t>
            </a:r>
            <a:r>
              <a:rPr b="1" lang="en">
                <a:solidFill>
                  <a:schemeClr val="dk1"/>
                </a:solidFill>
                <a:latin typeface="Garamond"/>
                <a:ea typeface="Garamond"/>
                <a:cs typeface="Garamond"/>
                <a:sym typeface="Garamond"/>
              </a:rPr>
              <a:t> </a:t>
            </a:r>
            <a:r>
              <a:rPr b="1" lang="en">
                <a:solidFill>
                  <a:schemeClr val="dk1"/>
                </a:solidFill>
                <a:latin typeface="Garamond"/>
                <a:ea typeface="Garamond"/>
                <a:cs typeface="Garamond"/>
                <a:sym typeface="Garamond"/>
              </a:rPr>
              <a:t>NextJs (React Framework) ~ Frontend UI</a:t>
            </a:r>
            <a:endParaRPr b="1">
              <a:solidFill>
                <a:schemeClr val="dk1"/>
              </a:solidFill>
              <a:latin typeface="Garamond"/>
              <a:ea typeface="Garamond"/>
              <a:cs typeface="Garamond"/>
              <a:sym typeface="Garamond"/>
            </a:endParaRPr>
          </a:p>
          <a:p>
            <a:pPr indent="-317500" lvl="0" marL="457200" rtl="0" algn="l">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NPM ~ Frontend package manager</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Libraries Installed: </a:t>
            </a:r>
            <a:endParaRPr b="1">
              <a:solidFill>
                <a:schemeClr val="dk1"/>
              </a:solidFill>
              <a:latin typeface="Garamond"/>
              <a:ea typeface="Garamond"/>
              <a:cs typeface="Garamond"/>
              <a:sym typeface="Garamond"/>
            </a:endParaRPr>
          </a:p>
          <a:p>
            <a:pPr indent="-317500" lvl="1" marL="9144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TailWind CSS, Axios &amp; Unfetch, Redux (State Management),  Formik (form validation)</a:t>
            </a:r>
            <a:endParaRPr b="1">
              <a:solidFill>
                <a:schemeClr val="dk1"/>
              </a:solidFill>
              <a:latin typeface="Garamond"/>
              <a:ea typeface="Garamond"/>
              <a:cs typeface="Garamond"/>
              <a:sym typeface="Garamond"/>
            </a:endParaRPr>
          </a:p>
          <a:p>
            <a:pPr indent="-317500" lvl="1" marL="9144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AntD, ChakraUI, HeroIcons, SlideShow, Swiper, Toastify, JavaScript Cookie</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rPr b="1" lang="en">
                <a:solidFill>
                  <a:srgbClr val="1155CC"/>
                </a:solidFill>
                <a:latin typeface="Garamond"/>
                <a:ea typeface="Garamond"/>
                <a:cs typeface="Garamond"/>
                <a:sym typeface="Garamond"/>
              </a:rPr>
              <a:t>API’s:</a:t>
            </a:r>
            <a:r>
              <a:rPr b="1" lang="en">
                <a:solidFill>
                  <a:schemeClr val="dk1"/>
                </a:solidFill>
                <a:latin typeface="Garamond"/>
                <a:ea typeface="Garamond"/>
                <a:cs typeface="Garamond"/>
                <a:sym typeface="Garamond"/>
              </a:rPr>
              <a:t> Open &amp; Internal (public, private)</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API Architecture: REST API</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AJAX: Allows asynchronous interaction with webpages</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Paypal Developer ~ used for sandbox account transactions</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Backend:</a:t>
            </a:r>
            <a:r>
              <a:rPr b="1" lang="en">
                <a:solidFill>
                  <a:schemeClr val="dk1"/>
                </a:solidFill>
                <a:latin typeface="Garamond"/>
                <a:ea typeface="Garamond"/>
                <a:cs typeface="Garamond"/>
                <a:sym typeface="Garamond"/>
              </a:rPr>
              <a:t> </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Maven ~ build automation tool for java projects</a:t>
            </a:r>
            <a:endParaRPr b="1">
              <a:solidFill>
                <a:schemeClr val="dk1"/>
              </a:solidFill>
              <a:latin typeface="Garamond"/>
              <a:ea typeface="Garamond"/>
              <a:cs typeface="Garamond"/>
              <a:sym typeface="Garamond"/>
            </a:endParaRPr>
          </a:p>
          <a:p>
            <a:pPr indent="-317500" lvl="0" marL="457200" rtl="0" algn="l">
              <a:lnSpc>
                <a:spcPct val="115000"/>
              </a:lnSpc>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Spring Boot &amp; Spring Security ~ backend coding and security. Gives you a production ready application.</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rPr b="1" lang="en">
                <a:solidFill>
                  <a:srgbClr val="1155CC"/>
                </a:solidFill>
                <a:latin typeface="Garamond"/>
                <a:ea typeface="Garamond"/>
                <a:cs typeface="Garamond"/>
                <a:sym typeface="Garamond"/>
              </a:rPr>
              <a:t>Database:</a:t>
            </a:r>
            <a:r>
              <a:rPr b="1" lang="en">
                <a:solidFill>
                  <a:schemeClr val="dk1"/>
                </a:solidFill>
                <a:latin typeface="Garamond"/>
                <a:ea typeface="Garamond"/>
                <a:cs typeface="Garamond"/>
                <a:sym typeface="Garamond"/>
              </a:rPr>
              <a:t> MongoDB ~ created the database</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Version Control:</a:t>
            </a:r>
            <a:r>
              <a:rPr b="1" lang="en">
                <a:solidFill>
                  <a:schemeClr val="dk1"/>
                </a:solidFill>
                <a:latin typeface="Garamond"/>
                <a:ea typeface="Garamond"/>
                <a:cs typeface="Garamond"/>
                <a:sym typeface="Garamond"/>
              </a:rPr>
              <a:t> </a:t>
            </a:r>
            <a:r>
              <a:rPr b="1" lang="en">
                <a:solidFill>
                  <a:schemeClr val="dk1"/>
                </a:solidFill>
                <a:latin typeface="Garamond"/>
                <a:ea typeface="Garamond"/>
                <a:cs typeface="Garamond"/>
                <a:sym typeface="Garamond"/>
              </a:rPr>
              <a:t>Git &amp; GitHub ~ </a:t>
            </a:r>
            <a:r>
              <a:rPr b="1" lang="en">
                <a:solidFill>
                  <a:schemeClr val="dk1"/>
                </a:solidFill>
                <a:latin typeface="Garamond"/>
                <a:ea typeface="Garamond"/>
                <a:cs typeface="Garamond"/>
                <a:sym typeface="Garamond"/>
              </a:rPr>
              <a:t>Shared “secrets” in there</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Clr>
                <a:schemeClr val="dk1"/>
              </a:buClr>
              <a:buSzPts val="1100"/>
              <a:buFont typeface="Arial"/>
              <a:buNone/>
            </a:pPr>
            <a:r>
              <a:rPr b="1" lang="en">
                <a:solidFill>
                  <a:srgbClr val="1155CC"/>
                </a:solidFill>
                <a:latin typeface="Garamond"/>
                <a:ea typeface="Garamond"/>
                <a:cs typeface="Garamond"/>
                <a:sym typeface="Garamond"/>
              </a:rPr>
              <a:t>API Tester:</a:t>
            </a:r>
            <a:r>
              <a:rPr b="1" lang="en">
                <a:solidFill>
                  <a:schemeClr val="dk1"/>
                </a:solidFill>
                <a:latin typeface="Garamond"/>
                <a:ea typeface="Garamond"/>
                <a:cs typeface="Garamond"/>
                <a:sym typeface="Garamond"/>
              </a:rPr>
              <a:t> Postman</a:t>
            </a:r>
            <a:endParaRPr b="1">
              <a:solidFill>
                <a:schemeClr val="dk1"/>
              </a:solidFill>
              <a:latin typeface="Garamond"/>
              <a:ea typeface="Garamond"/>
              <a:cs typeface="Garamond"/>
              <a:sym typeface="Garamond"/>
            </a:endParaRPr>
          </a:p>
          <a:p>
            <a:pPr indent="0" lvl="0" marL="0" rtl="0" algn="l">
              <a:lnSpc>
                <a:spcPct val="115000"/>
              </a:lnSpc>
              <a:spcBef>
                <a:spcPts val="0"/>
              </a:spcBef>
              <a:spcAft>
                <a:spcPts val="0"/>
              </a:spcAft>
              <a:buNone/>
            </a:pPr>
            <a:r>
              <a:rPr b="1" lang="en">
                <a:solidFill>
                  <a:srgbClr val="1155CC"/>
                </a:solidFill>
                <a:latin typeface="Garamond"/>
                <a:ea typeface="Garamond"/>
                <a:cs typeface="Garamond"/>
                <a:sym typeface="Garamond"/>
              </a:rPr>
              <a:t>Virtualization/Containerization:</a:t>
            </a:r>
            <a:r>
              <a:rPr b="1" lang="en">
                <a:solidFill>
                  <a:schemeClr val="dk1"/>
                </a:solidFill>
                <a:latin typeface="Garamond"/>
                <a:ea typeface="Garamond"/>
                <a:cs typeface="Garamond"/>
                <a:sym typeface="Garamond"/>
              </a:rPr>
              <a:t> Docker ~ created containers for MongoDB &amp; Mongo Express</a:t>
            </a:r>
            <a:endParaRPr b="1">
              <a:solidFill>
                <a:schemeClr val="dk1"/>
              </a:solidFill>
              <a:latin typeface="Garamond"/>
              <a:ea typeface="Garamond"/>
              <a:cs typeface="Garamond"/>
              <a:sym typeface="Garamond"/>
            </a:endParaRPr>
          </a:p>
          <a:p>
            <a:pPr indent="0" lvl="0" marL="0" rtl="0" algn="l">
              <a:spcBef>
                <a:spcPts val="0"/>
              </a:spcBef>
              <a:spcAft>
                <a:spcPts val="0"/>
              </a:spcAft>
              <a:buNone/>
            </a:pPr>
            <a:r>
              <a:t/>
            </a:r>
            <a:endParaRPr b="1"/>
          </a:p>
        </p:txBody>
      </p:sp>
      <p:sp>
        <p:nvSpPr>
          <p:cNvPr id="116" name="Google Shape;116;p23"/>
          <p:cNvSpPr txBox="1"/>
          <p:nvPr>
            <p:ph type="title"/>
          </p:nvPr>
        </p:nvSpPr>
        <p:spPr>
          <a:xfrm>
            <a:off x="0" y="0"/>
            <a:ext cx="9144000" cy="5166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Tools Used</a:t>
            </a:r>
            <a:endParaRPr>
              <a:latin typeface="Kaushan Script"/>
              <a:ea typeface="Kaushan Script"/>
              <a:cs typeface="Kaushan Script"/>
              <a:sym typeface="Kaushan Script"/>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Implementation</a:t>
            </a:r>
            <a:endParaRPr>
              <a:latin typeface="Kaushan Script"/>
              <a:ea typeface="Kaushan Script"/>
              <a:cs typeface="Kaushan Script"/>
              <a:sym typeface="Kaushan Script"/>
            </a:endParaRPr>
          </a:p>
        </p:txBody>
      </p:sp>
      <p:pic>
        <p:nvPicPr>
          <p:cNvPr id="122" name="Google Shape;122;p24"/>
          <p:cNvPicPr preferRelativeResize="0"/>
          <p:nvPr/>
        </p:nvPicPr>
        <p:blipFill>
          <a:blip r:embed="rId4">
            <a:alphaModFix/>
          </a:blip>
          <a:stretch>
            <a:fillRect/>
          </a:stretch>
        </p:blipFill>
        <p:spPr>
          <a:xfrm>
            <a:off x="2286600" y="572700"/>
            <a:ext cx="4570800" cy="45708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Displays Products on Home Page</a:t>
            </a:r>
            <a:endParaRPr b="1" sz="2466">
              <a:latin typeface="Garamond"/>
              <a:ea typeface="Garamond"/>
              <a:cs typeface="Garamond"/>
              <a:sym typeface="Garamond"/>
            </a:endParaRPr>
          </a:p>
          <a:p>
            <a:pPr indent="0" lvl="0" marL="0" rtl="0" algn="l">
              <a:spcBef>
                <a:spcPts val="0"/>
              </a:spcBef>
              <a:spcAft>
                <a:spcPts val="0"/>
              </a:spcAft>
              <a:buNone/>
            </a:pPr>
            <a:r>
              <a:t/>
            </a:r>
            <a:endParaRPr sz="2466">
              <a:latin typeface="Garamond"/>
              <a:ea typeface="Garamond"/>
              <a:cs typeface="Garamond"/>
              <a:sym typeface="Garamond"/>
            </a:endParaRPr>
          </a:p>
        </p:txBody>
      </p:sp>
      <p:pic>
        <p:nvPicPr>
          <p:cNvPr id="128" name="Google Shape;128;p25"/>
          <p:cNvPicPr preferRelativeResize="0"/>
          <p:nvPr/>
        </p:nvPicPr>
        <p:blipFill>
          <a:blip r:embed="rId4">
            <a:alphaModFix/>
          </a:blip>
          <a:stretch>
            <a:fillRect/>
          </a:stretch>
        </p:blipFill>
        <p:spPr>
          <a:xfrm>
            <a:off x="184200" y="1687825"/>
            <a:ext cx="8839201" cy="176784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6"/>
          <p:cNvSpPr txBox="1"/>
          <p:nvPr>
            <p:ph type="title"/>
          </p:nvPr>
        </p:nvSpPr>
        <p:spPr>
          <a:xfrm>
            <a:off x="0" y="-7620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Homepage calls Frontend API</a:t>
            </a:r>
            <a:endParaRPr b="1" sz="2466">
              <a:latin typeface="Garamond"/>
              <a:ea typeface="Garamond"/>
              <a:cs typeface="Garamond"/>
              <a:sym typeface="Garamond"/>
            </a:endParaRPr>
          </a:p>
        </p:txBody>
      </p:sp>
      <p:pic>
        <p:nvPicPr>
          <p:cNvPr id="134" name="Google Shape;134;p26"/>
          <p:cNvPicPr preferRelativeResize="0"/>
          <p:nvPr/>
        </p:nvPicPr>
        <p:blipFill rotWithShape="1">
          <a:blip r:embed="rId4">
            <a:alphaModFix/>
          </a:blip>
          <a:srcRect b="0" l="5473" r="1433" t="0"/>
          <a:stretch/>
        </p:blipFill>
        <p:spPr>
          <a:xfrm>
            <a:off x="1611201" y="572700"/>
            <a:ext cx="5921610" cy="4570800"/>
          </a:xfrm>
          <a:prstGeom prst="rect">
            <a:avLst/>
          </a:prstGeom>
          <a:noFill/>
          <a:ln>
            <a:noFill/>
          </a:ln>
        </p:spPr>
      </p:pic>
      <p:sp>
        <p:nvSpPr>
          <p:cNvPr id="135" name="Google Shape;135;p26"/>
          <p:cNvSpPr txBox="1"/>
          <p:nvPr/>
        </p:nvSpPr>
        <p:spPr>
          <a:xfrm>
            <a:off x="5136400" y="842675"/>
            <a:ext cx="2269200" cy="4002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7"/>
          <p:cNvSpPr txBox="1"/>
          <p:nvPr>
            <p:ph type="title"/>
          </p:nvPr>
        </p:nvSpPr>
        <p:spPr>
          <a:xfrm>
            <a:off x="0" y="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Frontend API sends GET Request to Backend API</a:t>
            </a:r>
            <a:endParaRPr b="1" sz="2466">
              <a:latin typeface="Garamond"/>
              <a:ea typeface="Garamond"/>
              <a:cs typeface="Garamond"/>
              <a:sym typeface="Garamond"/>
            </a:endParaRPr>
          </a:p>
        </p:txBody>
      </p:sp>
      <p:pic>
        <p:nvPicPr>
          <p:cNvPr id="141" name="Google Shape;141;p27"/>
          <p:cNvPicPr preferRelativeResize="0"/>
          <p:nvPr/>
        </p:nvPicPr>
        <p:blipFill rotWithShape="1">
          <a:blip r:embed="rId4">
            <a:alphaModFix/>
          </a:blip>
          <a:srcRect b="32696" l="0" r="0" t="0"/>
          <a:stretch/>
        </p:blipFill>
        <p:spPr>
          <a:xfrm>
            <a:off x="716425" y="746582"/>
            <a:ext cx="7711151" cy="4261768"/>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8"/>
          <p:cNvSpPr txBox="1"/>
          <p:nvPr>
            <p:ph type="title"/>
          </p:nvPr>
        </p:nvSpPr>
        <p:spPr>
          <a:xfrm>
            <a:off x="0" y="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Backend API Layer</a:t>
            </a:r>
            <a:endParaRPr b="1" sz="2466">
              <a:latin typeface="Garamond"/>
              <a:ea typeface="Garamond"/>
              <a:cs typeface="Garamond"/>
              <a:sym typeface="Garamond"/>
            </a:endParaRPr>
          </a:p>
        </p:txBody>
      </p:sp>
      <p:pic>
        <p:nvPicPr>
          <p:cNvPr id="147" name="Google Shape;147;p28"/>
          <p:cNvPicPr preferRelativeResize="0"/>
          <p:nvPr/>
        </p:nvPicPr>
        <p:blipFill>
          <a:blip r:embed="rId4">
            <a:alphaModFix/>
          </a:blip>
          <a:stretch>
            <a:fillRect/>
          </a:stretch>
        </p:blipFill>
        <p:spPr>
          <a:xfrm>
            <a:off x="1038763" y="669450"/>
            <a:ext cx="7066470" cy="42660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9"/>
          <p:cNvSpPr txBox="1"/>
          <p:nvPr>
            <p:ph type="title"/>
          </p:nvPr>
        </p:nvSpPr>
        <p:spPr>
          <a:xfrm>
            <a:off x="0" y="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Backend Service Layer (Business Logic)</a:t>
            </a:r>
            <a:endParaRPr b="1" sz="2466">
              <a:latin typeface="Garamond"/>
              <a:ea typeface="Garamond"/>
              <a:cs typeface="Garamond"/>
              <a:sym typeface="Garamond"/>
            </a:endParaRPr>
          </a:p>
        </p:txBody>
      </p:sp>
      <p:pic>
        <p:nvPicPr>
          <p:cNvPr id="153" name="Google Shape;153;p29"/>
          <p:cNvPicPr preferRelativeResize="0"/>
          <p:nvPr/>
        </p:nvPicPr>
        <p:blipFill>
          <a:blip r:embed="rId4">
            <a:alphaModFix/>
          </a:blip>
          <a:stretch>
            <a:fillRect/>
          </a:stretch>
        </p:blipFill>
        <p:spPr>
          <a:xfrm>
            <a:off x="311700" y="757750"/>
            <a:ext cx="8520599" cy="3627992"/>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0"/>
          <p:cNvSpPr txBox="1"/>
          <p:nvPr>
            <p:ph type="title"/>
          </p:nvPr>
        </p:nvSpPr>
        <p:spPr>
          <a:xfrm>
            <a:off x="0" y="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Rendering Products:</a:t>
            </a:r>
            <a:r>
              <a:rPr lang="en"/>
              <a:t> </a:t>
            </a:r>
            <a:r>
              <a:rPr b="1" lang="en" sz="2466">
                <a:latin typeface="Garamond"/>
                <a:ea typeface="Garamond"/>
                <a:cs typeface="Garamond"/>
                <a:sym typeface="Garamond"/>
              </a:rPr>
              <a:t>Backend DAO Layer (DB communication)</a:t>
            </a:r>
            <a:endParaRPr b="1" sz="2466">
              <a:latin typeface="Garamond"/>
              <a:ea typeface="Garamond"/>
              <a:cs typeface="Garamond"/>
              <a:sym typeface="Garamond"/>
            </a:endParaRPr>
          </a:p>
        </p:txBody>
      </p:sp>
      <p:pic>
        <p:nvPicPr>
          <p:cNvPr id="159" name="Google Shape;159;p30"/>
          <p:cNvPicPr preferRelativeResize="0"/>
          <p:nvPr/>
        </p:nvPicPr>
        <p:blipFill rotWithShape="1">
          <a:blip r:embed="rId4">
            <a:alphaModFix/>
          </a:blip>
          <a:srcRect b="30838" l="0" r="0" t="0"/>
          <a:stretch/>
        </p:blipFill>
        <p:spPr>
          <a:xfrm>
            <a:off x="152400" y="690050"/>
            <a:ext cx="8839200" cy="37634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1"/>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AJAX Request Visual</a:t>
            </a:r>
            <a:endParaRPr>
              <a:latin typeface="Kaushan Script"/>
              <a:ea typeface="Kaushan Script"/>
              <a:cs typeface="Kaushan Script"/>
              <a:sym typeface="Kaushan Script"/>
            </a:endParaRPr>
          </a:p>
        </p:txBody>
      </p:sp>
      <p:pic>
        <p:nvPicPr>
          <p:cNvPr id="165" name="Google Shape;165;p31"/>
          <p:cNvPicPr preferRelativeResize="0"/>
          <p:nvPr/>
        </p:nvPicPr>
        <p:blipFill rotWithShape="1">
          <a:blip r:embed="rId4">
            <a:alphaModFix/>
          </a:blip>
          <a:srcRect b="0" l="0" r="0" t="10530"/>
          <a:stretch/>
        </p:blipFill>
        <p:spPr>
          <a:xfrm>
            <a:off x="585325" y="1231450"/>
            <a:ext cx="7349949" cy="3912049"/>
          </a:xfrm>
          <a:prstGeom prst="rect">
            <a:avLst/>
          </a:prstGeom>
          <a:noFill/>
          <a:ln>
            <a:noFill/>
          </a:ln>
        </p:spPr>
      </p:pic>
      <p:sp>
        <p:nvSpPr>
          <p:cNvPr id="166" name="Google Shape;166;p31"/>
          <p:cNvSpPr txBox="1"/>
          <p:nvPr/>
        </p:nvSpPr>
        <p:spPr>
          <a:xfrm>
            <a:off x="0" y="572700"/>
            <a:ext cx="901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32629"/>
                </a:solidFill>
                <a:highlight>
                  <a:srgbClr val="FFFFFF"/>
                </a:highlight>
                <a:latin typeface="Garamond"/>
                <a:ea typeface="Garamond"/>
                <a:cs typeface="Garamond"/>
                <a:sym typeface="Garamond"/>
              </a:rPr>
              <a:t>AJAX is like the postman who brings your mail envelope (REST) which contains the letter you want to read.   </a:t>
            </a:r>
            <a:endParaRPr b="1" sz="1500">
              <a:solidFill>
                <a:srgbClr val="232629"/>
              </a:solidFill>
              <a:highlight>
                <a:srgbClr val="FFFFFF"/>
              </a:highlight>
              <a:latin typeface="Garamond"/>
              <a:ea typeface="Garamond"/>
              <a:cs typeface="Garamond"/>
              <a:sym typeface="Garamon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solidFill>
            <a:srgbClr val="A5DAFF"/>
          </a:solidFill>
          <a:ln cap="flat" cmpd="sng" w="9525">
            <a:solidFill>
              <a:srgbClr val="232629"/>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Kaushan Script"/>
                <a:ea typeface="Kaushan Script"/>
                <a:cs typeface="Kaushan Script"/>
                <a:sym typeface="Kaushan Script"/>
              </a:rPr>
              <a:t>Why was Hype Heads created?</a:t>
            </a:r>
            <a:endParaRPr>
              <a:latin typeface="Kaushan Script"/>
              <a:ea typeface="Kaushan Script"/>
              <a:cs typeface="Kaushan Script"/>
              <a:sym typeface="Kaushan Script"/>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chemeClr val="lt1"/>
                </a:highlight>
                <a:latin typeface="Garamond"/>
                <a:ea typeface="Garamond"/>
                <a:cs typeface="Garamond"/>
                <a:sym typeface="Garamond"/>
              </a:rPr>
              <a:t>Our group members both have an interest in sneaker culture. For years both of us have been collecting high value sneakers and reselling some as well. With that comes the history of buying from retail and resell websites. That is when we came up with the idea of creating our own ecommerce website where you will have the ability to buy(auction)/sell/trade shoes and other apparel.</a:t>
            </a:r>
            <a:endParaRPr>
              <a:solidFill>
                <a:schemeClr val="dk1"/>
              </a:solidFill>
              <a:highlight>
                <a:schemeClr val="lt1"/>
              </a:highlight>
              <a:latin typeface="Garamond"/>
              <a:ea typeface="Garamond"/>
              <a:cs typeface="Garamond"/>
              <a:sym typeface="Garamond"/>
            </a:endParaRPr>
          </a:p>
          <a:p>
            <a:pPr indent="0" lvl="0" marL="0" rtl="0" algn="l">
              <a:spcBef>
                <a:spcPts val="1200"/>
              </a:spcBef>
              <a:spcAft>
                <a:spcPts val="1200"/>
              </a:spcAft>
              <a:buNone/>
            </a:pPr>
            <a:r>
              <a:rPr lang="en">
                <a:solidFill>
                  <a:schemeClr val="dk1"/>
                </a:solidFill>
                <a:highlight>
                  <a:schemeClr val="lt1"/>
                </a:highlight>
                <a:latin typeface="Garamond"/>
                <a:ea typeface="Garamond"/>
                <a:cs typeface="Garamond"/>
                <a:sym typeface="Garamond"/>
              </a:rPr>
              <a:t>Based on our prior knowledge as a group we have the opportunity to push this website to the cloud and be visible and useful to the real world. With that, we also knew that this would be an opportunity to learn and use new frameworks and technologies. </a:t>
            </a:r>
            <a:endParaRPr>
              <a:solidFill>
                <a:schemeClr val="dk1"/>
              </a:solidFill>
              <a:highlight>
                <a:schemeClr val="lt1"/>
              </a:highlight>
              <a:latin typeface="Garamond"/>
              <a:ea typeface="Garamond"/>
              <a:cs typeface="Garamond"/>
              <a:sym typeface="Garamon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2"/>
          <p:cNvSpPr txBox="1"/>
          <p:nvPr>
            <p:ph type="title"/>
          </p:nvPr>
        </p:nvSpPr>
        <p:spPr>
          <a:xfrm>
            <a:off x="0" y="0"/>
            <a:ext cx="9144000" cy="572700"/>
          </a:xfrm>
          <a:prstGeom prst="rect">
            <a:avLst/>
          </a:prstGeom>
          <a:solidFill>
            <a:srgbClr val="A5DAFF"/>
          </a:solidFill>
          <a:ln cap="flat" cmpd="sng" w="9525">
            <a:solidFill>
              <a:srgbClr val="111C24"/>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Redux State Management</a:t>
            </a:r>
            <a:endParaRPr>
              <a:latin typeface="Kaushan Script"/>
              <a:ea typeface="Kaushan Script"/>
              <a:cs typeface="Kaushan Script"/>
              <a:sym typeface="Kaushan Script"/>
            </a:endParaRPr>
          </a:p>
        </p:txBody>
      </p:sp>
      <p:pic>
        <p:nvPicPr>
          <p:cNvPr id="172" name="Google Shape;172;p32"/>
          <p:cNvPicPr preferRelativeResize="0"/>
          <p:nvPr/>
        </p:nvPicPr>
        <p:blipFill>
          <a:blip r:embed="rId4">
            <a:alphaModFix/>
          </a:blip>
          <a:stretch>
            <a:fillRect/>
          </a:stretch>
        </p:blipFill>
        <p:spPr>
          <a:xfrm>
            <a:off x="3301200" y="1607525"/>
            <a:ext cx="5842801" cy="3535975"/>
          </a:xfrm>
          <a:prstGeom prst="rect">
            <a:avLst/>
          </a:prstGeom>
          <a:noFill/>
          <a:ln>
            <a:noFill/>
          </a:ln>
        </p:spPr>
      </p:pic>
      <p:pic>
        <p:nvPicPr>
          <p:cNvPr id="173" name="Google Shape;173;p32"/>
          <p:cNvPicPr preferRelativeResize="0"/>
          <p:nvPr/>
        </p:nvPicPr>
        <p:blipFill rotWithShape="1">
          <a:blip r:embed="rId5">
            <a:alphaModFix/>
          </a:blip>
          <a:srcRect b="47918" l="30330" r="28648" t="6032"/>
          <a:stretch/>
        </p:blipFill>
        <p:spPr>
          <a:xfrm>
            <a:off x="0" y="1607525"/>
            <a:ext cx="3301200" cy="3535976"/>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3"/>
          <p:cNvSpPr txBox="1"/>
          <p:nvPr>
            <p:ph type="title"/>
          </p:nvPr>
        </p:nvSpPr>
        <p:spPr>
          <a:xfrm>
            <a:off x="0" y="0"/>
            <a:ext cx="9144000" cy="572700"/>
          </a:xfrm>
          <a:prstGeom prst="rect">
            <a:avLst/>
          </a:prstGeom>
          <a:solidFill>
            <a:srgbClr val="A5DAFF"/>
          </a:solidFill>
          <a:ln cap="flat" cmpd="sng" w="9525">
            <a:solidFill>
              <a:srgbClr val="111C24"/>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Redux State Management</a:t>
            </a:r>
            <a:endParaRPr>
              <a:latin typeface="Kaushan Script"/>
              <a:ea typeface="Kaushan Script"/>
              <a:cs typeface="Kaushan Script"/>
              <a:sym typeface="Kaushan Script"/>
            </a:endParaRPr>
          </a:p>
        </p:txBody>
      </p:sp>
      <p:pic>
        <p:nvPicPr>
          <p:cNvPr id="179" name="Google Shape;179;p33"/>
          <p:cNvPicPr preferRelativeResize="0"/>
          <p:nvPr/>
        </p:nvPicPr>
        <p:blipFill>
          <a:blip r:embed="rId4">
            <a:alphaModFix/>
          </a:blip>
          <a:stretch>
            <a:fillRect/>
          </a:stretch>
        </p:blipFill>
        <p:spPr>
          <a:xfrm>
            <a:off x="0" y="572700"/>
            <a:ext cx="4428025" cy="4426350"/>
          </a:xfrm>
          <a:prstGeom prst="rect">
            <a:avLst/>
          </a:prstGeom>
          <a:noFill/>
          <a:ln>
            <a:noFill/>
          </a:ln>
        </p:spPr>
      </p:pic>
      <p:pic>
        <p:nvPicPr>
          <p:cNvPr id="180" name="Google Shape;180;p33"/>
          <p:cNvPicPr preferRelativeResize="0"/>
          <p:nvPr/>
        </p:nvPicPr>
        <p:blipFill>
          <a:blip r:embed="rId5">
            <a:alphaModFix/>
          </a:blip>
          <a:stretch>
            <a:fillRect/>
          </a:stretch>
        </p:blipFill>
        <p:spPr>
          <a:xfrm>
            <a:off x="4428025" y="572700"/>
            <a:ext cx="4737951" cy="4426349"/>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0" y="0"/>
            <a:ext cx="91440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Security Issues</a:t>
            </a:r>
            <a:endParaRPr>
              <a:latin typeface="Kaushan Script"/>
              <a:ea typeface="Kaushan Script"/>
              <a:cs typeface="Kaushan Script"/>
              <a:sym typeface="Kaushan Script"/>
            </a:endParaRPr>
          </a:p>
        </p:txBody>
      </p:sp>
      <p:sp>
        <p:nvSpPr>
          <p:cNvPr id="186" name="Google Shape;186;p34"/>
          <p:cNvSpPr txBox="1"/>
          <p:nvPr/>
        </p:nvSpPr>
        <p:spPr>
          <a:xfrm>
            <a:off x="4266000" y="572700"/>
            <a:ext cx="3967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1155CC"/>
                </a:solidFill>
                <a:latin typeface="Garamond"/>
                <a:ea typeface="Garamond"/>
                <a:cs typeface="Garamond"/>
                <a:sym typeface="Garamond"/>
              </a:rPr>
              <a:t>●Login Protocols</a:t>
            </a:r>
            <a:endParaRPr b="1" sz="1800">
              <a:solidFill>
                <a:srgbClr val="1155CC"/>
              </a:solidFill>
              <a:latin typeface="Garamond"/>
              <a:ea typeface="Garamond"/>
              <a:cs typeface="Garamond"/>
              <a:sym typeface="Garamond"/>
            </a:endParaRPr>
          </a:p>
          <a:p>
            <a:pPr indent="0" lvl="0" marL="0" rtl="0" algn="l">
              <a:lnSpc>
                <a:spcPct val="115000"/>
              </a:lnSpc>
              <a:spcBef>
                <a:spcPts val="0"/>
              </a:spcBef>
              <a:spcAft>
                <a:spcPts val="0"/>
              </a:spcAft>
              <a:buNone/>
            </a:pPr>
            <a:r>
              <a:rPr b="1" lang="en" sz="1800">
                <a:solidFill>
                  <a:srgbClr val="1155CC"/>
                </a:solidFill>
                <a:latin typeface="Garamond"/>
                <a:ea typeface="Garamond"/>
                <a:cs typeface="Garamond"/>
                <a:sym typeface="Garamond"/>
              </a:rPr>
              <a:t>●CORS </a:t>
            </a:r>
            <a:endParaRPr b="1" sz="1800">
              <a:solidFill>
                <a:srgbClr val="1155CC"/>
              </a:solidFill>
              <a:latin typeface="Garamond"/>
              <a:ea typeface="Garamond"/>
              <a:cs typeface="Garamond"/>
              <a:sym typeface="Garamond"/>
            </a:endParaRPr>
          </a:p>
          <a:p>
            <a:pPr indent="0" lvl="0" marL="0" rtl="0" algn="l">
              <a:lnSpc>
                <a:spcPct val="115000"/>
              </a:lnSpc>
              <a:spcBef>
                <a:spcPts val="0"/>
              </a:spcBef>
              <a:spcAft>
                <a:spcPts val="0"/>
              </a:spcAft>
              <a:buNone/>
            </a:pPr>
            <a:r>
              <a:rPr b="1" lang="en" sz="1800">
                <a:solidFill>
                  <a:srgbClr val="1155CC"/>
                </a:solidFill>
                <a:latin typeface="Garamond"/>
                <a:ea typeface="Garamond"/>
                <a:cs typeface="Garamond"/>
                <a:sym typeface="Garamond"/>
              </a:rPr>
              <a:t>●Protection of credentials, endpoints, and requests</a:t>
            </a:r>
            <a:endParaRPr b="1" sz="1800">
              <a:solidFill>
                <a:srgbClr val="1155CC"/>
              </a:solidFill>
              <a:latin typeface="Garamond"/>
              <a:ea typeface="Garamond"/>
              <a:cs typeface="Garamond"/>
              <a:sym typeface="Garamond"/>
            </a:endParaRPr>
          </a:p>
        </p:txBody>
      </p:sp>
      <p:pic>
        <p:nvPicPr>
          <p:cNvPr id="187" name="Google Shape;187;p34"/>
          <p:cNvPicPr preferRelativeResize="0"/>
          <p:nvPr/>
        </p:nvPicPr>
        <p:blipFill>
          <a:blip r:embed="rId3">
            <a:alphaModFix/>
          </a:blip>
          <a:stretch>
            <a:fillRect/>
          </a:stretch>
        </p:blipFill>
        <p:spPr>
          <a:xfrm>
            <a:off x="0" y="572700"/>
            <a:ext cx="4266000" cy="4570799"/>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How did we combat these issues?</a:t>
            </a:r>
            <a:endParaRPr>
              <a:latin typeface="Kaushan Script"/>
              <a:ea typeface="Kaushan Script"/>
              <a:cs typeface="Kaushan Script"/>
              <a:sym typeface="Kaushan Script"/>
            </a:endParaRPr>
          </a:p>
        </p:txBody>
      </p:sp>
      <p:sp>
        <p:nvSpPr>
          <p:cNvPr id="193" name="Google Shape;193;p35"/>
          <p:cNvSpPr txBox="1"/>
          <p:nvPr>
            <p:ph idx="1" type="body"/>
          </p:nvPr>
        </p:nvSpPr>
        <p:spPr>
          <a:xfrm>
            <a:off x="0" y="572700"/>
            <a:ext cx="9144000" cy="4570800"/>
          </a:xfrm>
          <a:prstGeom prst="rect">
            <a:avLst/>
          </a:prstGeom>
          <a:solidFill>
            <a:srgbClr val="B7B7B7"/>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rgbClr val="1155CC"/>
              </a:buClr>
              <a:buSzPts val="1800"/>
              <a:buFont typeface="Garamond"/>
              <a:buChar char="●"/>
            </a:pPr>
            <a:r>
              <a:rPr b="1" lang="en">
                <a:solidFill>
                  <a:srgbClr val="1155CC"/>
                </a:solidFill>
                <a:highlight>
                  <a:srgbClr val="B7B7B7"/>
                </a:highlight>
                <a:latin typeface="Garamond"/>
                <a:ea typeface="Garamond"/>
                <a:cs typeface="Garamond"/>
                <a:sym typeface="Garamond"/>
              </a:rPr>
              <a:t>Utilized dependency injection throughout backend code:</a:t>
            </a:r>
            <a:endParaRPr b="1">
              <a:solidFill>
                <a:srgbClr val="1155CC"/>
              </a:solidFill>
              <a:highlight>
                <a:srgbClr val="B7B7B7"/>
              </a:highlight>
              <a:latin typeface="Garamond"/>
              <a:ea typeface="Garamond"/>
              <a:cs typeface="Garamond"/>
              <a:sym typeface="Garamond"/>
            </a:endParaRPr>
          </a:p>
          <a:p>
            <a:pPr indent="-342900" lvl="1" marL="914400" rtl="0" algn="l">
              <a:spcBef>
                <a:spcPts val="0"/>
              </a:spcBef>
              <a:spcAft>
                <a:spcPts val="0"/>
              </a:spcAft>
              <a:buClr>
                <a:schemeClr val="dk1"/>
              </a:buClr>
              <a:buSzPts val="1800"/>
              <a:buFont typeface="Garamond"/>
              <a:buChar char="○"/>
            </a:pPr>
            <a:r>
              <a:rPr b="1" lang="en" sz="1800">
                <a:solidFill>
                  <a:schemeClr val="dk1"/>
                </a:solidFill>
                <a:highlight>
                  <a:srgbClr val="B7B7B7"/>
                </a:highlight>
                <a:latin typeface="Garamond"/>
                <a:ea typeface="Garamond"/>
                <a:cs typeface="Garamond"/>
                <a:sym typeface="Garamond"/>
              </a:rPr>
              <a:t>The ability of an object to supply dependencies of another object. </a:t>
            </a:r>
            <a:endParaRPr b="1" sz="1800">
              <a:solidFill>
                <a:schemeClr val="dk1"/>
              </a:solidFill>
              <a:highlight>
                <a:srgbClr val="B7B7B7"/>
              </a:highlight>
              <a:latin typeface="Garamond"/>
              <a:ea typeface="Garamond"/>
              <a:cs typeface="Garamond"/>
              <a:sym typeface="Garamond"/>
            </a:endParaRPr>
          </a:p>
          <a:p>
            <a:pPr indent="-342900" lvl="0" marL="457200" rtl="0" algn="l">
              <a:spcBef>
                <a:spcPts val="0"/>
              </a:spcBef>
              <a:spcAft>
                <a:spcPts val="0"/>
              </a:spcAft>
              <a:buClr>
                <a:srgbClr val="1155CC"/>
              </a:buClr>
              <a:buSzPts val="1800"/>
              <a:buFont typeface="Garamond"/>
              <a:buChar char="●"/>
            </a:pPr>
            <a:r>
              <a:rPr b="1" lang="en">
                <a:solidFill>
                  <a:srgbClr val="1155CC"/>
                </a:solidFill>
                <a:highlight>
                  <a:srgbClr val="B7B7B7"/>
                </a:highlight>
                <a:latin typeface="Garamond"/>
                <a:ea typeface="Garamond"/>
                <a:cs typeface="Garamond"/>
                <a:sym typeface="Garamond"/>
              </a:rPr>
              <a:t>Implemented Spring Security features:</a:t>
            </a:r>
            <a:endParaRPr b="1">
              <a:solidFill>
                <a:srgbClr val="1155CC"/>
              </a:solidFill>
              <a:highlight>
                <a:srgbClr val="B7B7B7"/>
              </a:highlight>
              <a:latin typeface="Garamond"/>
              <a:ea typeface="Garamond"/>
              <a:cs typeface="Garamond"/>
              <a:sym typeface="Garamond"/>
            </a:endParaRPr>
          </a:p>
          <a:p>
            <a:pPr indent="-342900" lvl="1" marL="914400" rtl="0" algn="l">
              <a:spcBef>
                <a:spcPts val="0"/>
              </a:spcBef>
              <a:spcAft>
                <a:spcPts val="0"/>
              </a:spcAft>
              <a:buClr>
                <a:srgbClr val="1155CC"/>
              </a:buClr>
              <a:buSzPts val="1800"/>
              <a:buFont typeface="Garamond"/>
              <a:buChar char="○"/>
            </a:pPr>
            <a:r>
              <a:rPr b="1" lang="en" sz="1800">
                <a:solidFill>
                  <a:srgbClr val="111C24"/>
                </a:solidFill>
                <a:highlight>
                  <a:srgbClr val="B7B7B7"/>
                </a:highlight>
                <a:latin typeface="Garamond"/>
                <a:ea typeface="Garamond"/>
                <a:cs typeface="Garamond"/>
                <a:sym typeface="Garamond"/>
              </a:rPr>
              <a:t>A</a:t>
            </a:r>
            <a:r>
              <a:rPr b="1" lang="en" sz="1800">
                <a:solidFill>
                  <a:srgbClr val="111C24"/>
                </a:solidFill>
                <a:highlight>
                  <a:srgbClr val="B7B7B7"/>
                </a:highlight>
                <a:latin typeface="Garamond"/>
                <a:ea typeface="Garamond"/>
                <a:cs typeface="Garamond"/>
                <a:sym typeface="Garamond"/>
              </a:rPr>
              <a:t> Spring Boot library that handles authentication and helps you set the right protections against potential threats.</a:t>
            </a:r>
            <a:endParaRPr b="1" sz="1800">
              <a:highlight>
                <a:srgbClr val="B7B7B7"/>
              </a:highlight>
              <a:latin typeface="Garamond"/>
              <a:ea typeface="Garamond"/>
              <a:cs typeface="Garamond"/>
              <a:sym typeface="Garamond"/>
            </a:endParaRPr>
          </a:p>
          <a:p>
            <a:pPr indent="-342900" lvl="1" marL="914400" rtl="0" algn="l">
              <a:spcBef>
                <a:spcPts val="0"/>
              </a:spcBef>
              <a:spcAft>
                <a:spcPts val="0"/>
              </a:spcAft>
              <a:buSzPts val="1800"/>
              <a:buChar char="○"/>
            </a:pPr>
            <a:r>
              <a:rPr b="1" lang="en" sz="1800">
                <a:highlight>
                  <a:srgbClr val="B7B7B7"/>
                </a:highlight>
                <a:latin typeface="Garamond"/>
                <a:ea typeface="Garamond"/>
                <a:cs typeface="Garamond"/>
                <a:sym typeface="Garamond"/>
              </a:rPr>
              <a:t> </a:t>
            </a:r>
            <a:r>
              <a:rPr b="1" lang="en" sz="1800">
                <a:solidFill>
                  <a:srgbClr val="1155CC"/>
                </a:solidFill>
                <a:highlight>
                  <a:srgbClr val="B7B7B7"/>
                </a:highlight>
                <a:latin typeface="Garamond"/>
                <a:ea typeface="Garamond"/>
                <a:cs typeface="Garamond"/>
                <a:sym typeface="Garamond"/>
              </a:rPr>
              <a:t>Web Security Configuration file</a:t>
            </a:r>
            <a:r>
              <a:rPr b="1" lang="en" sz="1800">
                <a:highlight>
                  <a:srgbClr val="B7B7B7"/>
                </a:highlight>
                <a:latin typeface="Garamond"/>
                <a:ea typeface="Garamond"/>
                <a:cs typeface="Garamond"/>
                <a:sym typeface="Garamond"/>
              </a:rPr>
              <a:t> </a:t>
            </a:r>
            <a:r>
              <a:rPr b="1" lang="en" sz="1800">
                <a:solidFill>
                  <a:schemeClr val="dk1"/>
                </a:solidFill>
                <a:highlight>
                  <a:srgbClr val="B7B7B7"/>
                </a:highlight>
                <a:latin typeface="Garamond"/>
                <a:ea typeface="Garamond"/>
                <a:cs typeface="Garamond"/>
                <a:sym typeface="Garamond"/>
              </a:rPr>
              <a:t>~ </a:t>
            </a:r>
            <a:r>
              <a:rPr b="1" lang="en" sz="1800">
                <a:solidFill>
                  <a:schemeClr val="dk1"/>
                </a:solidFill>
                <a:highlight>
                  <a:srgbClr val="B7B7B7"/>
                </a:highlight>
                <a:latin typeface="Garamond"/>
                <a:ea typeface="Garamond"/>
                <a:cs typeface="Garamond"/>
                <a:sym typeface="Garamond"/>
              </a:rPr>
              <a:t>configuration settings that impact global security </a:t>
            </a:r>
            <a:endParaRPr b="1" sz="1800">
              <a:solidFill>
                <a:schemeClr val="dk1"/>
              </a:solidFill>
              <a:highlight>
                <a:srgbClr val="B7B7B7"/>
              </a:highlight>
              <a:latin typeface="Garamond"/>
              <a:ea typeface="Garamond"/>
              <a:cs typeface="Garamond"/>
              <a:sym typeface="Garamond"/>
            </a:endParaRPr>
          </a:p>
          <a:p>
            <a:pPr indent="-342900" lvl="2" marL="1371600" rtl="0" algn="l">
              <a:spcBef>
                <a:spcPts val="0"/>
              </a:spcBef>
              <a:spcAft>
                <a:spcPts val="0"/>
              </a:spcAft>
              <a:buClr>
                <a:schemeClr val="dk1"/>
              </a:buClr>
              <a:buSzPts val="1800"/>
              <a:buFont typeface="Garamond"/>
              <a:buChar char="■"/>
            </a:pPr>
            <a:r>
              <a:rPr b="1" lang="en" sz="1800">
                <a:solidFill>
                  <a:schemeClr val="dk1"/>
                </a:solidFill>
                <a:highlight>
                  <a:srgbClr val="B7B7B7"/>
                </a:highlight>
                <a:latin typeface="Garamond"/>
                <a:ea typeface="Garamond"/>
                <a:cs typeface="Garamond"/>
                <a:sym typeface="Garamond"/>
              </a:rPr>
              <a:t>Rejected requests with a custom firewall (Deny-By-Default)</a:t>
            </a:r>
            <a:endParaRPr b="1" sz="1800">
              <a:solidFill>
                <a:schemeClr val="dk1"/>
              </a:solidFill>
              <a:highlight>
                <a:srgbClr val="B7B7B7"/>
              </a:highlight>
              <a:latin typeface="Garamond"/>
              <a:ea typeface="Garamond"/>
              <a:cs typeface="Garamond"/>
              <a:sym typeface="Garamond"/>
            </a:endParaRPr>
          </a:p>
          <a:p>
            <a:pPr indent="-342900" lvl="2" marL="1371600" rtl="0" algn="l">
              <a:spcBef>
                <a:spcPts val="0"/>
              </a:spcBef>
              <a:spcAft>
                <a:spcPts val="0"/>
              </a:spcAft>
              <a:buClr>
                <a:schemeClr val="dk1"/>
              </a:buClr>
              <a:buSzPts val="1800"/>
              <a:buFont typeface="Garamond"/>
              <a:buChar char="■"/>
            </a:pPr>
            <a:r>
              <a:rPr b="1" lang="en" sz="1800">
                <a:solidFill>
                  <a:schemeClr val="dk1"/>
                </a:solidFill>
                <a:highlight>
                  <a:srgbClr val="B7B7B7"/>
                </a:highlight>
                <a:latin typeface="Garamond"/>
                <a:ea typeface="Garamond"/>
                <a:cs typeface="Garamond"/>
                <a:sym typeface="Garamond"/>
              </a:rPr>
              <a:t>Set CORS configurations</a:t>
            </a:r>
            <a:endParaRPr b="1" sz="1800">
              <a:solidFill>
                <a:schemeClr val="dk1"/>
              </a:solidFill>
              <a:highlight>
                <a:srgbClr val="B7B7B7"/>
              </a:highlight>
              <a:latin typeface="Garamond"/>
              <a:ea typeface="Garamond"/>
              <a:cs typeface="Garamond"/>
              <a:sym typeface="Garamond"/>
            </a:endParaRPr>
          </a:p>
          <a:p>
            <a:pPr indent="-342900" lvl="2" marL="1371600" rtl="0" algn="l">
              <a:spcBef>
                <a:spcPts val="0"/>
              </a:spcBef>
              <a:spcAft>
                <a:spcPts val="0"/>
              </a:spcAft>
              <a:buClr>
                <a:schemeClr val="dk1"/>
              </a:buClr>
              <a:buSzPts val="1800"/>
              <a:buFont typeface="Garamond"/>
              <a:buChar char="■"/>
            </a:pPr>
            <a:r>
              <a:rPr b="1" lang="en" sz="1800">
                <a:solidFill>
                  <a:schemeClr val="dk1"/>
                </a:solidFill>
                <a:highlight>
                  <a:srgbClr val="B7B7B7"/>
                </a:highlight>
                <a:latin typeface="Garamond"/>
                <a:ea typeface="Garamond"/>
                <a:cs typeface="Garamond"/>
                <a:sym typeface="Garamond"/>
              </a:rPr>
              <a:t>Configured UserDetails Interface to retrieve a username, a password, and other attributes from the </a:t>
            </a:r>
            <a:r>
              <a:rPr b="1" lang="en" sz="1800">
                <a:solidFill>
                  <a:schemeClr val="dk1"/>
                </a:solidFill>
                <a:highlight>
                  <a:srgbClr val="B7B7B7"/>
                </a:highlight>
                <a:latin typeface="Garamond"/>
                <a:ea typeface="Garamond"/>
                <a:cs typeface="Garamond"/>
                <a:sym typeface="Garamond"/>
              </a:rPr>
              <a:t>database</a:t>
            </a:r>
            <a:r>
              <a:rPr b="1" lang="en" sz="1800">
                <a:solidFill>
                  <a:schemeClr val="dk1"/>
                </a:solidFill>
                <a:highlight>
                  <a:srgbClr val="B7B7B7"/>
                </a:highlight>
                <a:latin typeface="Garamond"/>
                <a:ea typeface="Garamond"/>
                <a:cs typeface="Garamond"/>
                <a:sym typeface="Garamond"/>
              </a:rPr>
              <a:t> for authentication. </a:t>
            </a:r>
            <a:endParaRPr b="1" sz="1800">
              <a:solidFill>
                <a:schemeClr val="dk1"/>
              </a:solidFill>
              <a:highlight>
                <a:srgbClr val="B7B7B7"/>
              </a:highlight>
              <a:latin typeface="Garamond"/>
              <a:ea typeface="Garamond"/>
              <a:cs typeface="Garamond"/>
              <a:sym typeface="Garamond"/>
            </a:endParaRPr>
          </a:p>
          <a:p>
            <a:pPr indent="-342900" lvl="0" marL="457200" rtl="0" algn="l">
              <a:spcBef>
                <a:spcPts val="0"/>
              </a:spcBef>
              <a:spcAft>
                <a:spcPts val="0"/>
              </a:spcAft>
              <a:buClr>
                <a:srgbClr val="1155CC"/>
              </a:buClr>
              <a:buSzPts val="1800"/>
              <a:buFont typeface="Garamond"/>
              <a:buChar char="●"/>
            </a:pPr>
            <a:r>
              <a:rPr b="1" lang="en">
                <a:solidFill>
                  <a:srgbClr val="1155CC"/>
                </a:solidFill>
                <a:highlight>
                  <a:srgbClr val="B7B7B7"/>
                </a:highlight>
                <a:latin typeface="Garamond"/>
                <a:ea typeface="Garamond"/>
                <a:cs typeface="Garamond"/>
                <a:sym typeface="Garamond"/>
              </a:rPr>
              <a:t>JSON Web Token Authentication (JWT)</a:t>
            </a:r>
            <a:r>
              <a:rPr b="1" lang="en">
                <a:solidFill>
                  <a:srgbClr val="202124"/>
                </a:solidFill>
                <a:highlight>
                  <a:srgbClr val="B7B7B7"/>
                </a:highlight>
                <a:latin typeface="Garamond"/>
                <a:ea typeface="Garamond"/>
                <a:cs typeface="Garamond"/>
                <a:sym typeface="Garamond"/>
              </a:rPr>
              <a:t> </a:t>
            </a:r>
            <a:r>
              <a:rPr b="1" lang="en">
                <a:solidFill>
                  <a:schemeClr val="dk1"/>
                </a:solidFill>
                <a:highlight>
                  <a:srgbClr val="B7B7B7"/>
                </a:highlight>
                <a:latin typeface="Garamond"/>
                <a:ea typeface="Garamond"/>
                <a:cs typeface="Garamond"/>
                <a:sym typeface="Garamond"/>
              </a:rPr>
              <a:t>~ A way for two applications to communicate with each other and exchange information. Used for authorization. </a:t>
            </a:r>
            <a:endParaRPr b="1" sz="2200">
              <a:solidFill>
                <a:schemeClr val="dk1"/>
              </a:solidFill>
              <a:highlight>
                <a:srgbClr val="FFFFFF"/>
              </a:highlight>
              <a:latin typeface="Garamond"/>
              <a:ea typeface="Garamond"/>
              <a:cs typeface="Garamond"/>
              <a:sym typeface="Garamon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type="title"/>
          </p:nvPr>
        </p:nvSpPr>
        <p:spPr>
          <a:xfrm>
            <a:off x="0" y="0"/>
            <a:ext cx="9144000" cy="584400"/>
          </a:xfrm>
          <a:prstGeom prst="rect">
            <a:avLst/>
          </a:prstGeom>
          <a:solidFill>
            <a:srgbClr val="A5DAFF"/>
          </a:solidFill>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500">
                <a:latin typeface="Kaushan Script"/>
                <a:ea typeface="Kaushan Script"/>
                <a:cs typeface="Kaushan Script"/>
                <a:sym typeface="Kaushan Script"/>
              </a:rPr>
              <a:t>JWT </a:t>
            </a:r>
            <a:r>
              <a:rPr lang="en" sz="2500">
                <a:latin typeface="Kaushan Script"/>
                <a:ea typeface="Kaushan Script"/>
                <a:cs typeface="Kaushan Script"/>
                <a:sym typeface="Kaushan Script"/>
              </a:rPr>
              <a:t>Process:</a:t>
            </a:r>
            <a:r>
              <a:rPr b="1" lang="en" sz="2500">
                <a:latin typeface="Kaushan Script"/>
                <a:ea typeface="Kaushan Script"/>
                <a:cs typeface="Kaushan Script"/>
                <a:sym typeface="Kaushan Script"/>
              </a:rPr>
              <a:t>  </a:t>
            </a:r>
            <a:r>
              <a:rPr b="1" lang="en" sz="1900">
                <a:latin typeface="Garamond"/>
                <a:ea typeface="Garamond"/>
                <a:cs typeface="Garamond"/>
                <a:sym typeface="Garamond"/>
              </a:rPr>
              <a:t>Server creates the token, takes user info, and digitally sign the token. </a:t>
            </a:r>
            <a:endParaRPr sz="1900"/>
          </a:p>
        </p:txBody>
      </p:sp>
      <p:pic>
        <p:nvPicPr>
          <p:cNvPr id="199" name="Google Shape;199;p36"/>
          <p:cNvPicPr preferRelativeResize="0"/>
          <p:nvPr/>
        </p:nvPicPr>
        <p:blipFill>
          <a:blip r:embed="rId4">
            <a:alphaModFix/>
          </a:blip>
          <a:stretch>
            <a:fillRect/>
          </a:stretch>
        </p:blipFill>
        <p:spPr>
          <a:xfrm>
            <a:off x="1049375" y="762825"/>
            <a:ext cx="7313777" cy="42010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7"/>
          <p:cNvSpPr txBox="1"/>
          <p:nvPr>
            <p:ph type="title"/>
          </p:nvPr>
        </p:nvSpPr>
        <p:spPr>
          <a:xfrm>
            <a:off x="0" y="0"/>
            <a:ext cx="9144000" cy="5040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JWT Token with Roles &amp; Permissions</a:t>
            </a:r>
            <a:endParaRPr>
              <a:latin typeface="Kaushan Script"/>
              <a:ea typeface="Kaushan Script"/>
              <a:cs typeface="Kaushan Script"/>
              <a:sym typeface="Kaushan Script"/>
            </a:endParaRPr>
          </a:p>
        </p:txBody>
      </p:sp>
      <p:pic>
        <p:nvPicPr>
          <p:cNvPr id="205" name="Google Shape;205;p37"/>
          <p:cNvPicPr preferRelativeResize="0"/>
          <p:nvPr/>
        </p:nvPicPr>
        <p:blipFill>
          <a:blip r:embed="rId4">
            <a:alphaModFix/>
          </a:blip>
          <a:stretch>
            <a:fillRect/>
          </a:stretch>
        </p:blipFill>
        <p:spPr>
          <a:xfrm>
            <a:off x="0" y="1600050"/>
            <a:ext cx="9144003" cy="3543452"/>
          </a:xfrm>
          <a:prstGeom prst="rect">
            <a:avLst/>
          </a:prstGeom>
          <a:noFill/>
          <a:ln cap="flat" cmpd="sng" w="9525">
            <a:solidFill>
              <a:srgbClr val="B7B7B7"/>
            </a:solidFill>
            <a:prstDash val="solid"/>
            <a:round/>
            <a:headEnd len="sm" w="sm" type="none"/>
            <a:tailEnd len="sm" w="sm" type="none"/>
          </a:ln>
        </p:spPr>
      </p:pic>
      <p:sp>
        <p:nvSpPr>
          <p:cNvPr id="206" name="Google Shape;206;p37"/>
          <p:cNvSpPr txBox="1"/>
          <p:nvPr/>
        </p:nvSpPr>
        <p:spPr>
          <a:xfrm>
            <a:off x="-65750" y="504000"/>
            <a:ext cx="92097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1155CC"/>
                </a:solidFill>
                <a:highlight>
                  <a:srgbClr val="FFFFFF"/>
                </a:highlight>
                <a:latin typeface="Garamond"/>
                <a:ea typeface="Garamond"/>
                <a:cs typeface="Garamond"/>
                <a:sym typeface="Garamond"/>
              </a:rPr>
              <a:t>Three parts of JWT: </a:t>
            </a:r>
            <a:endParaRPr b="1">
              <a:solidFill>
                <a:srgbClr val="1155CC"/>
              </a:solidFill>
              <a:highlight>
                <a:srgbClr val="FFFFFF"/>
              </a:highlight>
              <a:latin typeface="Garamond"/>
              <a:ea typeface="Garamond"/>
              <a:cs typeface="Garamond"/>
              <a:sym typeface="Garamond"/>
            </a:endParaRPr>
          </a:p>
          <a:p>
            <a:pPr indent="-317500" lvl="0" marL="457200" rtl="0" algn="l">
              <a:lnSpc>
                <a:spcPct val="115000"/>
              </a:lnSpc>
              <a:spcBef>
                <a:spcPts val="0"/>
              </a:spcBef>
              <a:spcAft>
                <a:spcPts val="0"/>
              </a:spcAft>
              <a:buClr>
                <a:srgbClr val="202124"/>
              </a:buClr>
              <a:buSzPts val="1400"/>
              <a:buFont typeface="Garamond"/>
              <a:buChar char="●"/>
            </a:pPr>
            <a:r>
              <a:rPr b="1" lang="en">
                <a:solidFill>
                  <a:srgbClr val="202124"/>
                </a:solidFill>
                <a:highlight>
                  <a:srgbClr val="FFFFFF"/>
                </a:highlight>
                <a:latin typeface="Garamond"/>
                <a:ea typeface="Garamond"/>
                <a:cs typeface="Garamond"/>
                <a:sym typeface="Garamond"/>
              </a:rPr>
              <a:t>Header ~ algorithm being used</a:t>
            </a:r>
            <a:endParaRPr b="1">
              <a:solidFill>
                <a:srgbClr val="202124"/>
              </a:solidFill>
              <a:highlight>
                <a:srgbClr val="FFFFFF"/>
              </a:highlight>
              <a:latin typeface="Garamond"/>
              <a:ea typeface="Garamond"/>
              <a:cs typeface="Garamond"/>
              <a:sym typeface="Garamond"/>
            </a:endParaRPr>
          </a:p>
          <a:p>
            <a:pPr indent="-317500" lvl="0" marL="457200" rtl="0" algn="l">
              <a:lnSpc>
                <a:spcPct val="115000"/>
              </a:lnSpc>
              <a:spcBef>
                <a:spcPts val="0"/>
              </a:spcBef>
              <a:spcAft>
                <a:spcPts val="0"/>
              </a:spcAft>
              <a:buClr>
                <a:srgbClr val="202124"/>
              </a:buClr>
              <a:buSzPts val="1400"/>
              <a:buFont typeface="Garamond"/>
              <a:buChar char="●"/>
            </a:pPr>
            <a:r>
              <a:rPr b="1" lang="en">
                <a:solidFill>
                  <a:srgbClr val="202124"/>
                </a:solidFill>
                <a:highlight>
                  <a:srgbClr val="FFFFFF"/>
                </a:highlight>
                <a:latin typeface="Garamond"/>
                <a:ea typeface="Garamond"/>
                <a:cs typeface="Garamond"/>
                <a:sym typeface="Garamond"/>
              </a:rPr>
              <a:t>Payload ~ contains info about the user &amp; their authorities</a:t>
            </a:r>
            <a:endParaRPr b="1">
              <a:solidFill>
                <a:srgbClr val="202124"/>
              </a:solidFill>
              <a:highlight>
                <a:srgbClr val="FFFFFF"/>
              </a:highlight>
              <a:latin typeface="Garamond"/>
              <a:ea typeface="Garamond"/>
              <a:cs typeface="Garamond"/>
              <a:sym typeface="Garamond"/>
            </a:endParaRPr>
          </a:p>
          <a:p>
            <a:pPr indent="-317500" lvl="0" marL="457200" rtl="0" algn="l">
              <a:lnSpc>
                <a:spcPct val="115000"/>
              </a:lnSpc>
              <a:spcBef>
                <a:spcPts val="0"/>
              </a:spcBef>
              <a:spcAft>
                <a:spcPts val="0"/>
              </a:spcAft>
              <a:buClr>
                <a:srgbClr val="202124"/>
              </a:buClr>
              <a:buSzPts val="1400"/>
              <a:buFont typeface="Garamond"/>
              <a:buChar char="●"/>
            </a:pPr>
            <a:r>
              <a:rPr b="1" lang="en">
                <a:solidFill>
                  <a:srgbClr val="202124"/>
                </a:solidFill>
                <a:highlight>
                  <a:srgbClr val="FFFFFF"/>
                </a:highlight>
                <a:latin typeface="Garamond"/>
                <a:ea typeface="Garamond"/>
                <a:cs typeface="Garamond"/>
                <a:sym typeface="Garamond"/>
              </a:rPr>
              <a:t>Signature ~ takes encoded header &amp; payload, use a secret with the algorithm, and sign the token</a:t>
            </a:r>
            <a:endParaRPr b="1">
              <a:solidFill>
                <a:srgbClr val="202124"/>
              </a:solidFill>
              <a:highlight>
                <a:srgbClr val="FFFFFF"/>
              </a:highlight>
              <a:latin typeface="Garamond"/>
              <a:ea typeface="Garamond"/>
              <a:cs typeface="Garamond"/>
              <a:sym typeface="Garamon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8"/>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Test Cases </a:t>
            </a:r>
            <a:endParaRPr>
              <a:latin typeface="Kaushan Script"/>
              <a:ea typeface="Kaushan Script"/>
              <a:cs typeface="Kaushan Script"/>
              <a:sym typeface="Kaushan Script"/>
            </a:endParaRPr>
          </a:p>
        </p:txBody>
      </p:sp>
      <p:sp>
        <p:nvSpPr>
          <p:cNvPr id="212" name="Google Shape;212;p38"/>
          <p:cNvSpPr txBox="1"/>
          <p:nvPr/>
        </p:nvSpPr>
        <p:spPr>
          <a:xfrm>
            <a:off x="0" y="572700"/>
            <a:ext cx="65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155CC"/>
                </a:solidFill>
                <a:latin typeface="Garamond"/>
                <a:ea typeface="Garamond"/>
                <a:cs typeface="Garamond"/>
                <a:sym typeface="Garamond"/>
              </a:rPr>
              <a:t>Used Postman for API testing</a:t>
            </a:r>
            <a:endParaRPr b="1">
              <a:solidFill>
                <a:srgbClr val="1155CC"/>
              </a:solidFill>
              <a:latin typeface="Garamond"/>
              <a:ea typeface="Garamond"/>
              <a:cs typeface="Garamond"/>
              <a:sym typeface="Garamond"/>
            </a:endParaRPr>
          </a:p>
        </p:txBody>
      </p:sp>
      <p:graphicFrame>
        <p:nvGraphicFramePr>
          <p:cNvPr id="213" name="Google Shape;213;p38"/>
          <p:cNvGraphicFramePr/>
          <p:nvPr/>
        </p:nvGraphicFramePr>
        <p:xfrm>
          <a:off x="2390775" y="572700"/>
          <a:ext cx="3000000" cy="3000000"/>
        </p:xfrm>
        <a:graphic>
          <a:graphicData uri="http://schemas.openxmlformats.org/drawingml/2006/table">
            <a:tbl>
              <a:tblPr>
                <a:noFill/>
                <a:tableStyleId>{83828B76-A9B6-46AA-85FE-E3D509B93A36}</a:tableStyleId>
              </a:tblPr>
              <a:tblGrid>
                <a:gridCol w="1609725"/>
                <a:gridCol w="5143500"/>
              </a:tblGrid>
              <a:tr h="454675">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Test Case</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Expected Results</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96425">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Login (valid)</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Page will accept username and password from fields. Check with database to ensure correct. Server sends JWT Token to Client in Authorization header. Transfer user to home page. </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36075">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Login (invalid)</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Garamond"/>
                          <a:ea typeface="Garamond"/>
                          <a:cs typeface="Garamond"/>
                          <a:sym typeface="Garamond"/>
                        </a:rPr>
                        <a:t>Page will not accept username or password as valid. Will transfer user back to login page for another attempt. </a:t>
                      </a:r>
                      <a:endParaRPr b="1">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5900">
                <a:tc>
                  <a:txBody>
                    <a:bodyPr/>
                    <a:lstStyle/>
                    <a:p>
                      <a:pPr indent="0" lvl="0" marL="0" rtl="0" algn="l">
                        <a:lnSpc>
                          <a:spcPct val="115000"/>
                        </a:lnSpc>
                        <a:spcBef>
                          <a:spcPts val="0"/>
                        </a:spcBef>
                        <a:spcAft>
                          <a:spcPts val="0"/>
                        </a:spcAft>
                        <a:buNone/>
                      </a:pPr>
                      <a:r>
                        <a:rPr b="1" lang="en" sz="1200">
                          <a:latin typeface="Garamond"/>
                          <a:ea typeface="Garamond"/>
                          <a:cs typeface="Garamond"/>
                          <a:sym typeface="Garamond"/>
                        </a:rPr>
                        <a:t>Register (valid)</a:t>
                      </a:r>
                      <a:endParaRPr b="1" sz="1200">
                        <a:latin typeface="Garamond"/>
                        <a:ea typeface="Garamond"/>
                        <a:cs typeface="Garamond"/>
                        <a:sym typeface="Garamond"/>
                      </a:endParaRPr>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Garamond"/>
                          <a:ea typeface="Garamond"/>
                          <a:cs typeface="Garamond"/>
                          <a:sym typeface="Garamond"/>
                        </a:rPr>
                        <a:t>Page will accept form data and send </a:t>
                      </a:r>
                      <a:r>
                        <a:rPr b="1" lang="en">
                          <a:solidFill>
                            <a:schemeClr val="dk1"/>
                          </a:solidFill>
                          <a:latin typeface="Garamond"/>
                          <a:ea typeface="Garamond"/>
                          <a:cs typeface="Garamond"/>
                          <a:sym typeface="Garamond"/>
                        </a:rPr>
                        <a:t>information</a:t>
                      </a:r>
                      <a:r>
                        <a:rPr b="1" lang="en">
                          <a:solidFill>
                            <a:schemeClr val="dk1"/>
                          </a:solidFill>
                          <a:latin typeface="Garamond"/>
                          <a:ea typeface="Garamond"/>
                          <a:cs typeface="Garamond"/>
                          <a:sym typeface="Garamond"/>
                        </a:rPr>
                        <a:t> to the backend. The backend will save the user into the database and return a </a:t>
                      </a:r>
                      <a:r>
                        <a:rPr b="1" lang="en">
                          <a:solidFill>
                            <a:schemeClr val="dk1"/>
                          </a:solidFill>
                          <a:latin typeface="Garamond"/>
                          <a:ea typeface="Garamond"/>
                          <a:cs typeface="Garamond"/>
                          <a:sym typeface="Garamond"/>
                        </a:rPr>
                        <a:t>successful</a:t>
                      </a:r>
                      <a:r>
                        <a:rPr b="1" lang="en">
                          <a:solidFill>
                            <a:schemeClr val="dk1"/>
                          </a:solidFill>
                          <a:latin typeface="Garamond"/>
                          <a:ea typeface="Garamond"/>
                          <a:cs typeface="Garamond"/>
                          <a:sym typeface="Garamond"/>
                        </a:rPr>
                        <a:t> response. Transfer user to login page.</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77750">
                <a:tc>
                  <a:txBody>
                    <a:bodyPr/>
                    <a:lstStyle/>
                    <a:p>
                      <a:pPr indent="0" lvl="0" marL="0" rtl="0" algn="l">
                        <a:lnSpc>
                          <a:spcPct val="115000"/>
                        </a:lnSpc>
                        <a:spcBef>
                          <a:spcPts val="0"/>
                        </a:spcBef>
                        <a:spcAft>
                          <a:spcPts val="0"/>
                        </a:spcAft>
                        <a:buNone/>
                      </a:pPr>
                      <a:r>
                        <a:rPr b="1" lang="en" sz="1200">
                          <a:solidFill>
                            <a:schemeClr val="dk1"/>
                          </a:solidFill>
                          <a:latin typeface="Garamond"/>
                          <a:ea typeface="Garamond"/>
                          <a:cs typeface="Garamond"/>
                          <a:sym typeface="Garamond"/>
                        </a:rPr>
                        <a:t>Fetch Products (GET)</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Garamond"/>
                          <a:ea typeface="Garamond"/>
                          <a:cs typeface="Garamond"/>
                          <a:sym typeface="Garamond"/>
                        </a:rPr>
                        <a:t>When page is accessed, the products will be displayed on the Frontend from the AJAX GET request made to the backend.  </a:t>
                      </a:r>
                      <a:endParaRPr b="1"/>
                    </a:p>
                  </a:txBody>
                  <a:tcPr marT="91450" marB="91450"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Successful Login Test Case</a:t>
            </a:r>
            <a:endParaRPr>
              <a:latin typeface="Kaushan Script"/>
              <a:ea typeface="Kaushan Script"/>
              <a:cs typeface="Kaushan Script"/>
              <a:sym typeface="Kaushan Script"/>
            </a:endParaRPr>
          </a:p>
        </p:txBody>
      </p:sp>
      <p:pic>
        <p:nvPicPr>
          <p:cNvPr id="219" name="Google Shape;219;p39"/>
          <p:cNvPicPr preferRelativeResize="0"/>
          <p:nvPr/>
        </p:nvPicPr>
        <p:blipFill>
          <a:blip r:embed="rId3">
            <a:alphaModFix/>
          </a:blip>
          <a:stretch>
            <a:fillRect/>
          </a:stretch>
        </p:blipFill>
        <p:spPr>
          <a:xfrm>
            <a:off x="0" y="572700"/>
            <a:ext cx="9144003" cy="4528001"/>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Fetch Products </a:t>
            </a:r>
            <a:r>
              <a:rPr lang="en">
                <a:latin typeface="Kaushan Script"/>
                <a:ea typeface="Kaushan Script"/>
                <a:cs typeface="Kaushan Script"/>
                <a:sym typeface="Kaushan Script"/>
              </a:rPr>
              <a:t>Test Case</a:t>
            </a:r>
            <a:endParaRPr>
              <a:latin typeface="Kaushan Script"/>
              <a:ea typeface="Kaushan Script"/>
              <a:cs typeface="Kaushan Script"/>
              <a:sym typeface="Kaushan Script"/>
            </a:endParaRPr>
          </a:p>
        </p:txBody>
      </p:sp>
      <p:pic>
        <p:nvPicPr>
          <p:cNvPr id="225" name="Google Shape;225;p40"/>
          <p:cNvPicPr preferRelativeResize="0"/>
          <p:nvPr/>
        </p:nvPicPr>
        <p:blipFill>
          <a:blip r:embed="rId3">
            <a:alphaModFix/>
          </a:blip>
          <a:stretch>
            <a:fillRect/>
          </a:stretch>
        </p:blipFill>
        <p:spPr>
          <a:xfrm>
            <a:off x="0" y="572700"/>
            <a:ext cx="9144003" cy="45708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Demo</a:t>
            </a:r>
            <a:endParaRPr>
              <a:latin typeface="Kaushan Script"/>
              <a:ea typeface="Kaushan Script"/>
              <a:cs typeface="Kaushan Script"/>
              <a:sym typeface="Kaushan Script"/>
            </a:endParaRPr>
          </a:p>
        </p:txBody>
      </p:sp>
      <p:pic>
        <p:nvPicPr>
          <p:cNvPr id="231" name="Google Shape;231;p41"/>
          <p:cNvPicPr preferRelativeResize="0"/>
          <p:nvPr/>
        </p:nvPicPr>
        <p:blipFill>
          <a:blip r:embed="rId3">
            <a:alphaModFix/>
          </a:blip>
          <a:stretch>
            <a:fillRect/>
          </a:stretch>
        </p:blipFill>
        <p:spPr>
          <a:xfrm>
            <a:off x="736813" y="572700"/>
            <a:ext cx="7670374" cy="4570800"/>
          </a:xfrm>
          <a:prstGeom prst="rect">
            <a:avLst/>
          </a:prstGeom>
          <a:noFill/>
          <a:ln>
            <a:noFill/>
          </a:ln>
        </p:spPr>
      </p:pic>
    </p:spTree>
  </p:cSld>
  <p:clrMapOvr>
    <a:masterClrMapping/>
  </p:clrMapOvr>
  <mc:AlternateContent>
    <mc:Choice Requires="p14">
      <p:transition spd="slow" p14:dur="10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239600" y="447100"/>
            <a:ext cx="8520600" cy="572700"/>
          </a:xfrm>
          <a:prstGeom prst="rect">
            <a:avLst/>
          </a:prstGeom>
          <a:solidFill>
            <a:srgbClr val="A5DAFF"/>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Planning (Product Scope)</a:t>
            </a:r>
            <a:endParaRPr>
              <a:latin typeface="Kaushan Script"/>
              <a:ea typeface="Kaushan Script"/>
              <a:cs typeface="Kaushan Script"/>
              <a:sym typeface="Kaushan Script"/>
            </a:endParaRPr>
          </a:p>
        </p:txBody>
      </p:sp>
      <p:pic>
        <p:nvPicPr>
          <p:cNvPr id="67" name="Google Shape;67;p15"/>
          <p:cNvPicPr preferRelativeResize="0"/>
          <p:nvPr/>
        </p:nvPicPr>
        <p:blipFill rotWithShape="1">
          <a:blip r:embed="rId4">
            <a:alphaModFix/>
          </a:blip>
          <a:srcRect b="0" l="29614" r="10082" t="0"/>
          <a:stretch/>
        </p:blipFill>
        <p:spPr>
          <a:xfrm>
            <a:off x="-397500" y="3221325"/>
            <a:ext cx="1796649" cy="1985775"/>
          </a:xfrm>
          <a:prstGeom prst="rect">
            <a:avLst/>
          </a:prstGeom>
          <a:noFill/>
          <a:ln>
            <a:noFill/>
          </a:ln>
        </p:spPr>
      </p:pic>
      <p:sp>
        <p:nvSpPr>
          <p:cNvPr id="68" name="Google Shape;68;p15"/>
          <p:cNvSpPr txBox="1"/>
          <p:nvPr/>
        </p:nvSpPr>
        <p:spPr>
          <a:xfrm>
            <a:off x="302875" y="1124975"/>
            <a:ext cx="8520600" cy="374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100">
                <a:highlight>
                  <a:schemeClr val="lt1"/>
                </a:highlight>
                <a:latin typeface="Garamond"/>
                <a:ea typeface="Garamond"/>
                <a:cs typeface="Garamond"/>
                <a:sym typeface="Garamond"/>
              </a:rPr>
              <a:t>In-Scope:</a:t>
            </a:r>
            <a:endParaRPr b="1" sz="2100">
              <a:highlight>
                <a:schemeClr val="lt1"/>
              </a:highlight>
              <a:latin typeface="Garamond"/>
              <a:ea typeface="Garamond"/>
              <a:cs typeface="Garamond"/>
              <a:sym typeface="Garamond"/>
            </a:endParaRPr>
          </a:p>
          <a:p>
            <a:pPr indent="-361950" lvl="0" marL="9144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GitHub: set up on systems, learn how to add and push(merge)</a:t>
            </a:r>
            <a:endParaRPr sz="2100">
              <a:highlight>
                <a:schemeClr val="lt1"/>
              </a:highlight>
              <a:latin typeface="Garamond"/>
              <a:ea typeface="Garamond"/>
              <a:cs typeface="Garamond"/>
              <a:sym typeface="Garamond"/>
            </a:endParaRPr>
          </a:p>
          <a:p>
            <a:pPr indent="-361950" lvl="0" marL="9144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Next.js: go through tutorials and </a:t>
            </a:r>
            <a:r>
              <a:rPr lang="en" sz="2100">
                <a:highlight>
                  <a:schemeClr val="lt1"/>
                </a:highlight>
                <a:latin typeface="Garamond"/>
                <a:ea typeface="Garamond"/>
                <a:cs typeface="Garamond"/>
                <a:sym typeface="Garamond"/>
              </a:rPr>
              <a:t>practice</a:t>
            </a:r>
            <a:r>
              <a:rPr lang="en" sz="2100">
                <a:highlight>
                  <a:schemeClr val="lt1"/>
                </a:highlight>
                <a:latin typeface="Garamond"/>
                <a:ea typeface="Garamond"/>
                <a:cs typeface="Garamond"/>
                <a:sym typeface="Garamond"/>
              </a:rPr>
              <a:t> projects </a:t>
            </a:r>
            <a:endParaRPr sz="2100">
              <a:highlight>
                <a:schemeClr val="lt1"/>
              </a:highlight>
              <a:latin typeface="Garamond"/>
              <a:ea typeface="Garamond"/>
              <a:cs typeface="Garamond"/>
              <a:sym typeface="Garamond"/>
            </a:endParaRPr>
          </a:p>
          <a:p>
            <a:pPr indent="-361950" lvl="0" marL="9144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Research</a:t>
            </a:r>
            <a:r>
              <a:rPr lang="en" sz="2100">
                <a:highlight>
                  <a:schemeClr val="lt1"/>
                </a:highlight>
                <a:latin typeface="Garamond"/>
                <a:ea typeface="Garamond"/>
                <a:cs typeface="Garamond"/>
                <a:sym typeface="Garamond"/>
              </a:rPr>
              <a:t> new libraries and </a:t>
            </a:r>
            <a:r>
              <a:rPr lang="en" sz="2100">
                <a:highlight>
                  <a:schemeClr val="lt1"/>
                </a:highlight>
                <a:latin typeface="Garamond"/>
                <a:ea typeface="Garamond"/>
                <a:cs typeface="Garamond"/>
                <a:sym typeface="Garamond"/>
              </a:rPr>
              <a:t>extensions: </a:t>
            </a:r>
            <a:endParaRPr sz="2100">
              <a:highlight>
                <a:schemeClr val="lt1"/>
              </a:highlight>
              <a:latin typeface="Garamond"/>
              <a:ea typeface="Garamond"/>
              <a:cs typeface="Garamond"/>
              <a:sym typeface="Garamond"/>
            </a:endParaRPr>
          </a:p>
          <a:p>
            <a:pPr indent="-361950" lvl="1" marL="18288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Prettier - Code format</a:t>
            </a:r>
            <a:endParaRPr sz="2100">
              <a:highlight>
                <a:schemeClr val="lt1"/>
              </a:highlight>
              <a:latin typeface="Garamond"/>
              <a:ea typeface="Garamond"/>
              <a:cs typeface="Garamond"/>
              <a:sym typeface="Garamond"/>
            </a:endParaRPr>
          </a:p>
          <a:p>
            <a:pPr indent="-361950" lvl="1" marL="18288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Tailwind CSS Intellisense</a:t>
            </a:r>
            <a:endParaRPr sz="2100">
              <a:highlight>
                <a:schemeClr val="lt1"/>
              </a:highlight>
              <a:latin typeface="Garamond"/>
              <a:ea typeface="Garamond"/>
              <a:cs typeface="Garamond"/>
              <a:sym typeface="Garamond"/>
            </a:endParaRPr>
          </a:p>
          <a:p>
            <a:pPr indent="-361950" lvl="1" marL="18288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ES7 + React/Redux/React-Native snippets, and more</a:t>
            </a:r>
            <a:endParaRPr sz="2100">
              <a:highlight>
                <a:schemeClr val="lt1"/>
              </a:highlight>
              <a:latin typeface="Garamond"/>
              <a:ea typeface="Garamond"/>
              <a:cs typeface="Garamond"/>
              <a:sym typeface="Garamond"/>
            </a:endParaRPr>
          </a:p>
          <a:p>
            <a:pPr indent="0" lvl="0" marL="457200" rtl="0" algn="l">
              <a:spcBef>
                <a:spcPts val="0"/>
              </a:spcBef>
              <a:spcAft>
                <a:spcPts val="0"/>
              </a:spcAft>
              <a:buNone/>
            </a:pPr>
            <a:r>
              <a:rPr b="1" lang="en" sz="2100">
                <a:highlight>
                  <a:schemeClr val="lt1"/>
                </a:highlight>
                <a:latin typeface="Garamond"/>
                <a:ea typeface="Garamond"/>
                <a:cs typeface="Garamond"/>
                <a:sym typeface="Garamond"/>
              </a:rPr>
              <a:t>Out-of-Scope:</a:t>
            </a:r>
            <a:endParaRPr b="1" sz="2100">
              <a:highlight>
                <a:schemeClr val="lt1"/>
              </a:highlight>
              <a:latin typeface="Garamond"/>
              <a:ea typeface="Garamond"/>
              <a:cs typeface="Garamond"/>
              <a:sym typeface="Garamond"/>
            </a:endParaRPr>
          </a:p>
          <a:p>
            <a:pPr indent="-361950" lvl="0" marL="9144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Pen Testing: work on security attacks</a:t>
            </a:r>
            <a:endParaRPr sz="2100">
              <a:highlight>
                <a:schemeClr val="lt1"/>
              </a:highlight>
              <a:latin typeface="Garamond"/>
              <a:ea typeface="Garamond"/>
              <a:cs typeface="Garamond"/>
              <a:sym typeface="Garamond"/>
            </a:endParaRPr>
          </a:p>
          <a:p>
            <a:pPr indent="-361950" lvl="0" marL="914400" rtl="0" algn="l">
              <a:spcBef>
                <a:spcPts val="0"/>
              </a:spcBef>
              <a:spcAft>
                <a:spcPts val="0"/>
              </a:spcAft>
              <a:buSzPts val="2100"/>
              <a:buFont typeface="Garamond"/>
              <a:buChar char="●"/>
            </a:pPr>
            <a:r>
              <a:rPr lang="en" sz="2100">
                <a:highlight>
                  <a:schemeClr val="lt1"/>
                </a:highlight>
                <a:latin typeface="Garamond"/>
                <a:ea typeface="Garamond"/>
                <a:cs typeface="Garamond"/>
                <a:sym typeface="Garamond"/>
              </a:rPr>
              <a:t>Microphone feature to search </a:t>
            </a:r>
            <a:endParaRPr sz="2100">
              <a:highlight>
                <a:schemeClr val="lt1"/>
              </a:highlight>
              <a:latin typeface="Garamond"/>
              <a:ea typeface="Garamond"/>
              <a:cs typeface="Garamond"/>
              <a:sym typeface="Garamond"/>
            </a:endParaRPr>
          </a:p>
          <a:p>
            <a:pPr indent="0" lvl="0" marL="0" rtl="0" algn="l">
              <a:spcBef>
                <a:spcPts val="0"/>
              </a:spcBef>
              <a:spcAft>
                <a:spcPts val="0"/>
              </a:spcAft>
              <a:buNone/>
            </a:pPr>
            <a:r>
              <a:t/>
            </a:r>
            <a:endParaRPr sz="2100">
              <a:highlight>
                <a:schemeClr val="lt1"/>
              </a:highlight>
              <a:latin typeface="Garamond"/>
              <a:ea typeface="Garamond"/>
              <a:cs typeface="Garamond"/>
              <a:sym typeface="Garamond"/>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42"/>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Future Work &amp; Project Reflection</a:t>
            </a:r>
            <a:endParaRPr>
              <a:latin typeface="Kaushan Script"/>
              <a:ea typeface="Kaushan Script"/>
              <a:cs typeface="Kaushan Script"/>
              <a:sym typeface="Kaushan Script"/>
            </a:endParaRPr>
          </a:p>
        </p:txBody>
      </p:sp>
      <p:sp>
        <p:nvSpPr>
          <p:cNvPr id="237" name="Google Shape;237;p42"/>
          <p:cNvSpPr txBox="1"/>
          <p:nvPr/>
        </p:nvSpPr>
        <p:spPr>
          <a:xfrm>
            <a:off x="0" y="1544900"/>
            <a:ext cx="914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32629"/>
                </a:solidFill>
                <a:highlight>
                  <a:srgbClr val="FFFFFF"/>
                </a:highlight>
                <a:latin typeface="Garamond"/>
                <a:ea typeface="Garamond"/>
                <a:cs typeface="Garamond"/>
                <a:sym typeface="Garamond"/>
              </a:rPr>
              <a:t>Evaluation: </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Daily tasks of a software engineer is challenging at times</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Our debugging skills advanced significantly</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Expanded our </a:t>
            </a:r>
            <a:r>
              <a:rPr b="1" lang="en" sz="1800">
                <a:solidFill>
                  <a:srgbClr val="232629"/>
                </a:solidFill>
                <a:highlight>
                  <a:srgbClr val="FFFFFF"/>
                </a:highlight>
                <a:latin typeface="Garamond"/>
                <a:ea typeface="Garamond"/>
                <a:cs typeface="Garamond"/>
                <a:sym typeface="Garamond"/>
              </a:rPr>
              <a:t>understanding of current frameworks &amp; technology</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Planning our days &amp; weeks at night time allowed us to be more efficient during the day</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Networked with other developers &amp; engineers on group chats</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Maintained a healthy work-life balance </a:t>
            </a:r>
            <a:r>
              <a:rPr b="1" lang="en" sz="1800">
                <a:solidFill>
                  <a:srgbClr val="232629"/>
                </a:solidFill>
                <a:highlight>
                  <a:srgbClr val="FFFFFF"/>
                </a:highlight>
                <a:latin typeface="Garamond"/>
                <a:ea typeface="Garamond"/>
                <a:cs typeface="Garamond"/>
                <a:sym typeface="Garamond"/>
              </a:rPr>
              <a:t> </a:t>
            </a:r>
            <a:endParaRPr b="1" sz="1800">
              <a:solidFill>
                <a:srgbClr val="232629"/>
              </a:solidFill>
              <a:highlight>
                <a:srgbClr val="FFFFFF"/>
              </a:highlight>
              <a:latin typeface="Garamond"/>
              <a:ea typeface="Garamond"/>
              <a:cs typeface="Garamond"/>
              <a:sym typeface="Garamond"/>
            </a:endParaRPr>
          </a:p>
        </p:txBody>
      </p:sp>
      <p:sp>
        <p:nvSpPr>
          <p:cNvPr id="238" name="Google Shape;238;p42"/>
          <p:cNvSpPr txBox="1"/>
          <p:nvPr/>
        </p:nvSpPr>
        <p:spPr>
          <a:xfrm>
            <a:off x="0" y="3573900"/>
            <a:ext cx="9144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32629"/>
                </a:solidFill>
                <a:highlight>
                  <a:srgbClr val="FFFFFF"/>
                </a:highlight>
                <a:latin typeface="Garamond"/>
                <a:ea typeface="Garamond"/>
                <a:cs typeface="Garamond"/>
                <a:sym typeface="Garamond"/>
              </a:rPr>
              <a:t>Future Plans: </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Implementing Seller and Admin capabilities, bidding &amp; c</a:t>
            </a:r>
            <a:r>
              <a:rPr b="1" lang="en" sz="1800">
                <a:solidFill>
                  <a:srgbClr val="232629"/>
                </a:solidFill>
                <a:highlight>
                  <a:srgbClr val="FFFFFF"/>
                </a:highlight>
                <a:latin typeface="Garamond"/>
                <a:ea typeface="Garamond"/>
                <a:cs typeface="Garamond"/>
                <a:sym typeface="Garamond"/>
              </a:rPr>
              <a:t>ryptocurrency, and more </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Continuing the Software Engineer roadmap so this will eventually be deployed &amp; managed on the cloud</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chemeClr val="lt1"/>
                </a:highlight>
                <a:latin typeface="Garamond"/>
                <a:ea typeface="Garamond"/>
                <a:cs typeface="Garamond"/>
                <a:sym typeface="Garamond"/>
              </a:rPr>
              <a:t>Making this a freelance project so we can network with potential investors</a:t>
            </a:r>
            <a:r>
              <a:rPr b="1" lang="en" sz="1800">
                <a:solidFill>
                  <a:srgbClr val="232629"/>
                </a:solidFill>
                <a:highlight>
                  <a:srgbClr val="FFFFFF"/>
                </a:highlight>
                <a:latin typeface="Garamond"/>
                <a:ea typeface="Garamond"/>
                <a:cs typeface="Garamond"/>
                <a:sym typeface="Garamond"/>
              </a:rPr>
              <a:t> </a:t>
            </a:r>
            <a:endParaRPr b="1" sz="1800">
              <a:solidFill>
                <a:srgbClr val="232629"/>
              </a:solidFill>
              <a:highlight>
                <a:srgbClr val="FFFFFF"/>
              </a:highlight>
              <a:latin typeface="Garamond"/>
              <a:ea typeface="Garamond"/>
              <a:cs typeface="Garamond"/>
              <a:sym typeface="Garamond"/>
            </a:endParaRPr>
          </a:p>
        </p:txBody>
      </p:sp>
      <p:sp>
        <p:nvSpPr>
          <p:cNvPr id="239" name="Google Shape;239;p42"/>
          <p:cNvSpPr txBox="1"/>
          <p:nvPr/>
        </p:nvSpPr>
        <p:spPr>
          <a:xfrm>
            <a:off x="0" y="572700"/>
            <a:ext cx="914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32629"/>
                </a:solidFill>
                <a:highlight>
                  <a:srgbClr val="FFFFFF"/>
                </a:highlight>
                <a:latin typeface="Garamond"/>
                <a:ea typeface="Garamond"/>
                <a:cs typeface="Garamond"/>
                <a:sym typeface="Garamond"/>
              </a:rPr>
              <a:t>Roles</a:t>
            </a:r>
            <a:r>
              <a:rPr b="1" lang="en" sz="1800">
                <a:solidFill>
                  <a:srgbClr val="232629"/>
                </a:solidFill>
                <a:highlight>
                  <a:srgbClr val="FFFFFF"/>
                </a:highlight>
                <a:latin typeface="Garamond"/>
                <a:ea typeface="Garamond"/>
                <a:cs typeface="Garamond"/>
                <a:sym typeface="Garamond"/>
              </a:rPr>
              <a:t>: </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Calvin ~ Backend Developer</a:t>
            </a:r>
            <a:endParaRPr b="1" sz="1800">
              <a:solidFill>
                <a:srgbClr val="232629"/>
              </a:solidFill>
              <a:highlight>
                <a:srgbClr val="FFFFFF"/>
              </a:highlight>
              <a:latin typeface="Garamond"/>
              <a:ea typeface="Garamond"/>
              <a:cs typeface="Garamond"/>
              <a:sym typeface="Garamond"/>
            </a:endParaRPr>
          </a:p>
          <a:p>
            <a:pPr indent="-342900" lvl="0" marL="457200" rtl="0" algn="l">
              <a:spcBef>
                <a:spcPts val="0"/>
              </a:spcBef>
              <a:spcAft>
                <a:spcPts val="0"/>
              </a:spcAft>
              <a:buClr>
                <a:srgbClr val="232629"/>
              </a:buClr>
              <a:buSzPts val="1800"/>
              <a:buFont typeface="Garamond"/>
              <a:buChar char="●"/>
            </a:pPr>
            <a:r>
              <a:rPr b="1" lang="en" sz="1800">
                <a:solidFill>
                  <a:srgbClr val="232629"/>
                </a:solidFill>
                <a:highlight>
                  <a:srgbClr val="FFFFFF"/>
                </a:highlight>
                <a:latin typeface="Garamond"/>
                <a:ea typeface="Garamond"/>
                <a:cs typeface="Garamond"/>
                <a:sym typeface="Garamond"/>
              </a:rPr>
              <a:t>Je’Shon ~ Frontend Developer</a:t>
            </a:r>
            <a:endParaRPr b="1" sz="1800">
              <a:solidFill>
                <a:srgbClr val="232629"/>
              </a:solidFill>
              <a:highlight>
                <a:srgbClr val="FFFFFF"/>
              </a:highlight>
              <a:latin typeface="Garamond"/>
              <a:ea typeface="Garamond"/>
              <a:cs typeface="Garamond"/>
              <a:sym typeface="Garamon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9144000" cy="572700"/>
          </a:xfrm>
          <a:prstGeom prst="rect">
            <a:avLst/>
          </a:prstGeom>
          <a:solidFill>
            <a:srgbClr val="A5DAFF"/>
          </a:solidFill>
          <a:ln cap="flat" cmpd="sng" w="9525">
            <a:solidFill>
              <a:srgbClr val="111C24"/>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Software Engineer / Full Stack Development Roadmap</a:t>
            </a:r>
            <a:endParaRPr>
              <a:latin typeface="Kaushan Script"/>
              <a:ea typeface="Kaushan Script"/>
              <a:cs typeface="Kaushan Script"/>
              <a:sym typeface="Kaushan Script"/>
            </a:endParaRPr>
          </a:p>
        </p:txBody>
      </p:sp>
      <p:pic>
        <p:nvPicPr>
          <p:cNvPr id="74" name="Google Shape;74;p16"/>
          <p:cNvPicPr preferRelativeResize="0"/>
          <p:nvPr/>
        </p:nvPicPr>
        <p:blipFill>
          <a:blip r:embed="rId3">
            <a:alphaModFix/>
          </a:blip>
          <a:stretch>
            <a:fillRect/>
          </a:stretch>
        </p:blipFill>
        <p:spPr>
          <a:xfrm>
            <a:off x="0" y="572700"/>
            <a:ext cx="9144001" cy="45708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0" y="0"/>
            <a:ext cx="9144000" cy="572700"/>
          </a:xfrm>
          <a:prstGeom prst="rect">
            <a:avLst/>
          </a:prstGeom>
          <a:solidFill>
            <a:srgbClr val="A5DAFF"/>
          </a:solidFill>
          <a:ln cap="flat" cmpd="sng" w="9525">
            <a:solidFill>
              <a:srgbClr val="111C24"/>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Spring Boot Roadmap</a:t>
            </a:r>
            <a:endParaRPr>
              <a:latin typeface="Kaushan Script"/>
              <a:ea typeface="Kaushan Script"/>
              <a:cs typeface="Kaushan Script"/>
              <a:sym typeface="Kaushan Script"/>
            </a:endParaRPr>
          </a:p>
        </p:txBody>
      </p:sp>
      <p:pic>
        <p:nvPicPr>
          <p:cNvPr id="80" name="Google Shape;80;p17"/>
          <p:cNvPicPr preferRelativeResize="0"/>
          <p:nvPr/>
        </p:nvPicPr>
        <p:blipFill rotWithShape="1">
          <a:blip r:embed="rId3">
            <a:alphaModFix/>
          </a:blip>
          <a:srcRect b="0" l="30425" r="0" t="0"/>
          <a:stretch/>
        </p:blipFill>
        <p:spPr>
          <a:xfrm>
            <a:off x="0" y="572700"/>
            <a:ext cx="9144003" cy="4570800"/>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461275"/>
            <a:ext cx="85206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User Requirements</a:t>
            </a:r>
            <a:endParaRPr>
              <a:latin typeface="Kaushan Script"/>
              <a:ea typeface="Kaushan Script"/>
              <a:cs typeface="Kaushan Script"/>
              <a:sym typeface="Kaushan Script"/>
            </a:endParaRPr>
          </a:p>
        </p:txBody>
      </p:sp>
      <p:sp>
        <p:nvSpPr>
          <p:cNvPr id="86" name="Google Shape;86;p18"/>
          <p:cNvSpPr txBox="1"/>
          <p:nvPr/>
        </p:nvSpPr>
        <p:spPr>
          <a:xfrm>
            <a:off x="136950" y="1163750"/>
            <a:ext cx="8870100" cy="252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Garamond"/>
              <a:buChar char="●"/>
            </a:pPr>
            <a:r>
              <a:rPr lang="en" sz="1800">
                <a:solidFill>
                  <a:schemeClr val="dk1"/>
                </a:solidFill>
                <a:highlight>
                  <a:schemeClr val="lt1"/>
                </a:highlight>
                <a:latin typeface="Garamond"/>
                <a:ea typeface="Garamond"/>
                <a:cs typeface="Garamond"/>
                <a:sym typeface="Garamond"/>
              </a:rPr>
              <a:t>System should be a web application needs to be a functional online store</a:t>
            </a:r>
            <a:endParaRPr sz="1800">
              <a:solidFill>
                <a:schemeClr val="dk1"/>
              </a:solidFill>
              <a:highlight>
                <a:schemeClr val="lt1"/>
              </a:highlight>
              <a:latin typeface="Garamond"/>
              <a:ea typeface="Garamond"/>
              <a:cs typeface="Garamond"/>
              <a:sym typeface="Garamond"/>
            </a:endParaRPr>
          </a:p>
          <a:p>
            <a:pPr indent="-342900" lvl="0" marL="457200" rtl="0" algn="l">
              <a:lnSpc>
                <a:spcPct val="115000"/>
              </a:lnSpc>
              <a:spcBef>
                <a:spcPts val="0"/>
              </a:spcBef>
              <a:spcAft>
                <a:spcPts val="0"/>
              </a:spcAft>
              <a:buClr>
                <a:schemeClr val="dk1"/>
              </a:buClr>
              <a:buSzPts val="1800"/>
              <a:buFont typeface="Garamond"/>
              <a:buChar char="●"/>
            </a:pPr>
            <a:r>
              <a:rPr lang="en" sz="1800">
                <a:solidFill>
                  <a:schemeClr val="dk1"/>
                </a:solidFill>
                <a:highlight>
                  <a:schemeClr val="lt1"/>
                </a:highlight>
                <a:latin typeface="Garamond"/>
                <a:ea typeface="Garamond"/>
                <a:cs typeface="Garamond"/>
                <a:sym typeface="Garamond"/>
              </a:rPr>
              <a:t>System needs to be able to connect to backend database that includes all products and registered accounts of buyer / sellers</a:t>
            </a:r>
            <a:endParaRPr sz="1800">
              <a:solidFill>
                <a:schemeClr val="dk1"/>
              </a:solidFill>
              <a:highlight>
                <a:schemeClr val="lt1"/>
              </a:highlight>
              <a:latin typeface="Garamond"/>
              <a:ea typeface="Garamond"/>
              <a:cs typeface="Garamond"/>
              <a:sym typeface="Garamond"/>
            </a:endParaRPr>
          </a:p>
          <a:p>
            <a:pPr indent="-342900" lvl="0" marL="457200" rtl="0" algn="l">
              <a:lnSpc>
                <a:spcPct val="115000"/>
              </a:lnSpc>
              <a:spcBef>
                <a:spcPts val="0"/>
              </a:spcBef>
              <a:spcAft>
                <a:spcPts val="0"/>
              </a:spcAft>
              <a:buClr>
                <a:schemeClr val="dk1"/>
              </a:buClr>
              <a:buSzPts val="1800"/>
              <a:buFont typeface="Garamond"/>
              <a:buChar char="●"/>
            </a:pPr>
            <a:r>
              <a:rPr lang="en" sz="1800">
                <a:solidFill>
                  <a:schemeClr val="dk1"/>
                </a:solidFill>
                <a:highlight>
                  <a:schemeClr val="lt1"/>
                </a:highlight>
                <a:latin typeface="Garamond"/>
                <a:ea typeface="Garamond"/>
                <a:cs typeface="Garamond"/>
                <a:sym typeface="Garamond"/>
              </a:rPr>
              <a:t>System needs to be able be easily accessible so customers can view/buy/add products </a:t>
            </a:r>
            <a:endParaRPr sz="1800">
              <a:solidFill>
                <a:schemeClr val="dk1"/>
              </a:solidFill>
              <a:highlight>
                <a:schemeClr val="lt1"/>
              </a:highlight>
              <a:latin typeface="Garamond"/>
              <a:ea typeface="Garamond"/>
              <a:cs typeface="Garamond"/>
              <a:sym typeface="Garamond"/>
            </a:endParaRPr>
          </a:p>
          <a:p>
            <a:pPr indent="-342900" lvl="0" marL="457200" rtl="0" algn="l">
              <a:lnSpc>
                <a:spcPct val="115000"/>
              </a:lnSpc>
              <a:spcBef>
                <a:spcPts val="0"/>
              </a:spcBef>
              <a:spcAft>
                <a:spcPts val="0"/>
              </a:spcAft>
              <a:buClr>
                <a:schemeClr val="dk1"/>
              </a:buClr>
              <a:buSzPts val="1800"/>
              <a:buFont typeface="Garamond"/>
              <a:buChar char="●"/>
            </a:pPr>
            <a:r>
              <a:rPr lang="en" sz="1800">
                <a:solidFill>
                  <a:schemeClr val="dk1"/>
                </a:solidFill>
                <a:highlight>
                  <a:schemeClr val="lt1"/>
                </a:highlight>
                <a:latin typeface="Garamond"/>
                <a:ea typeface="Garamond"/>
                <a:cs typeface="Garamond"/>
                <a:sym typeface="Garamond"/>
              </a:rPr>
              <a:t>System needs to be able to handle personal data (shipping information, card information, etc.) of buyers and give accessibility to manage accounts </a:t>
            </a:r>
            <a:endParaRPr sz="1800">
              <a:solidFill>
                <a:schemeClr val="dk1"/>
              </a:solidFill>
              <a:highlight>
                <a:schemeClr val="lt1"/>
              </a:highlight>
              <a:latin typeface="Garamond"/>
              <a:ea typeface="Garamond"/>
              <a:cs typeface="Garamond"/>
              <a:sym typeface="Garamond"/>
            </a:endParaRPr>
          </a:p>
          <a:p>
            <a:pPr indent="0" lvl="0" marL="457200" rtl="0" algn="l">
              <a:lnSpc>
                <a:spcPct val="115000"/>
              </a:lnSpc>
              <a:spcBef>
                <a:spcPts val="1200"/>
              </a:spcBef>
              <a:spcAft>
                <a:spcPts val="1200"/>
              </a:spcAft>
              <a:buClr>
                <a:schemeClr val="dk1"/>
              </a:buClr>
              <a:buSzPts val="1100"/>
              <a:buFont typeface="Arial"/>
              <a:buNone/>
            </a:pPr>
            <a:r>
              <a:t/>
            </a:r>
            <a:endParaRPr sz="1800">
              <a:solidFill>
                <a:schemeClr val="dk2"/>
              </a:solidFill>
              <a:latin typeface="Garamond"/>
              <a:ea typeface="Garamond"/>
              <a:cs typeface="Garamond"/>
              <a:sym typeface="Garamond"/>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type="title"/>
          </p:nvPr>
        </p:nvSpPr>
        <p:spPr>
          <a:xfrm>
            <a:off x="311700" y="461525"/>
            <a:ext cx="85206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Use Case Diagram</a:t>
            </a:r>
            <a:endParaRPr>
              <a:latin typeface="Kaushan Script"/>
              <a:ea typeface="Kaushan Script"/>
              <a:cs typeface="Kaushan Script"/>
              <a:sym typeface="Kaushan Script"/>
            </a:endParaRPr>
          </a:p>
        </p:txBody>
      </p:sp>
      <p:pic>
        <p:nvPicPr>
          <p:cNvPr id="92" name="Google Shape;92;p19"/>
          <p:cNvPicPr preferRelativeResize="0"/>
          <p:nvPr/>
        </p:nvPicPr>
        <p:blipFill>
          <a:blip r:embed="rId4">
            <a:alphaModFix/>
          </a:blip>
          <a:stretch>
            <a:fillRect/>
          </a:stretch>
        </p:blipFill>
        <p:spPr>
          <a:xfrm>
            <a:off x="458725" y="1096125"/>
            <a:ext cx="8226551" cy="4047376"/>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0" y="0"/>
            <a:ext cx="9144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Design</a:t>
            </a:r>
            <a:endParaRPr>
              <a:latin typeface="Kaushan Script"/>
              <a:ea typeface="Kaushan Script"/>
              <a:cs typeface="Kaushan Script"/>
              <a:sym typeface="Kaushan Script"/>
            </a:endParaRPr>
          </a:p>
        </p:txBody>
      </p:sp>
      <p:pic>
        <p:nvPicPr>
          <p:cNvPr id="98" name="Google Shape;98;p20"/>
          <p:cNvPicPr preferRelativeResize="0"/>
          <p:nvPr/>
        </p:nvPicPr>
        <p:blipFill rotWithShape="1">
          <a:blip r:embed="rId3">
            <a:alphaModFix/>
          </a:blip>
          <a:srcRect b="1497" l="0" r="891" t="0"/>
          <a:stretch/>
        </p:blipFill>
        <p:spPr>
          <a:xfrm>
            <a:off x="-31800" y="572700"/>
            <a:ext cx="9175802" cy="45708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0" y="0"/>
            <a:ext cx="3105000" cy="572700"/>
          </a:xfrm>
          <a:prstGeom prst="rect">
            <a:avLst/>
          </a:prstGeom>
          <a:solidFill>
            <a:srgbClr val="A5DAFF"/>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Kaushan Script"/>
                <a:ea typeface="Kaushan Script"/>
                <a:cs typeface="Kaushan Script"/>
                <a:sym typeface="Kaushan Script"/>
              </a:rPr>
              <a:t>System </a:t>
            </a:r>
            <a:r>
              <a:rPr lang="en">
                <a:latin typeface="Kaushan Script"/>
                <a:ea typeface="Kaushan Script"/>
                <a:cs typeface="Kaushan Script"/>
                <a:sym typeface="Kaushan Script"/>
              </a:rPr>
              <a:t>Architecture</a:t>
            </a:r>
            <a:endParaRPr>
              <a:latin typeface="Kaushan Script"/>
              <a:ea typeface="Kaushan Script"/>
              <a:cs typeface="Kaushan Script"/>
              <a:sym typeface="Kaushan Script"/>
            </a:endParaRPr>
          </a:p>
        </p:txBody>
      </p:sp>
      <p:pic>
        <p:nvPicPr>
          <p:cNvPr id="104" name="Google Shape;104;p21"/>
          <p:cNvPicPr preferRelativeResize="0"/>
          <p:nvPr/>
        </p:nvPicPr>
        <p:blipFill>
          <a:blip r:embed="rId3">
            <a:alphaModFix/>
          </a:blip>
          <a:stretch>
            <a:fillRect/>
          </a:stretch>
        </p:blipFill>
        <p:spPr>
          <a:xfrm>
            <a:off x="3105100" y="0"/>
            <a:ext cx="6038901" cy="5143501"/>
          </a:xfrm>
          <a:prstGeom prst="rect">
            <a:avLst/>
          </a:prstGeom>
          <a:noFill/>
          <a:ln>
            <a:noFill/>
          </a:ln>
        </p:spPr>
      </p:pic>
      <p:sp>
        <p:nvSpPr>
          <p:cNvPr id="105" name="Google Shape;105;p21"/>
          <p:cNvSpPr txBox="1"/>
          <p:nvPr/>
        </p:nvSpPr>
        <p:spPr>
          <a:xfrm>
            <a:off x="0" y="2140800"/>
            <a:ext cx="310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Garamond"/>
                <a:ea typeface="Garamond"/>
                <a:cs typeface="Garamond"/>
                <a:sym typeface="Garamond"/>
              </a:rPr>
              <a:t>Client-Server &amp; N-Tier</a:t>
            </a:r>
            <a:endParaRPr b="1" sz="2200">
              <a:latin typeface="Garamond"/>
              <a:ea typeface="Garamond"/>
              <a:cs typeface="Garamond"/>
              <a:sym typeface="Garamon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